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7" r:id="rId2"/>
    <p:sldId id="319" r:id="rId3"/>
    <p:sldId id="321" r:id="rId4"/>
    <p:sldId id="322" r:id="rId5"/>
    <p:sldId id="270" r:id="rId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16F0D"/>
    <a:srgbClr val="FCFCC6"/>
    <a:srgbClr val="7378D3"/>
    <a:srgbClr val="515CC7"/>
    <a:srgbClr val="5359C9"/>
    <a:srgbClr val="4144C3"/>
    <a:srgbClr val="4D50C7"/>
    <a:srgbClr val="E1E1F5"/>
    <a:srgbClr val="D2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87425" autoAdjust="0"/>
  </p:normalViewPr>
  <p:slideViewPr>
    <p:cSldViewPr>
      <p:cViewPr varScale="1">
        <p:scale>
          <a:sx n="101" d="100"/>
          <a:sy n="101" d="100"/>
        </p:scale>
        <p:origin x="-188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3F749-3AC7-4427-963B-1172B5E75386}" type="datetimeFigureOut">
              <a:rPr lang="ko-KR" altLang="en-US" smtClean="0"/>
              <a:t>2017-08-21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D83B3-AA91-49A4-8A85-53D9BE38D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75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C6F8-7AEC-46E9-BFE9-D08761DE98EE}" type="datetimeFigureOut">
              <a:rPr lang="ko-KR" altLang="en-US" smtClean="0"/>
              <a:t>2017-08-21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845EA-9E37-45B2-B9BE-1C5F749AA5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30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845EA-9E37-45B2-B9BE-1C5F749AA58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85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845EA-9E37-45B2-B9BE-1C5F749AA58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75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845EA-9E37-45B2-B9BE-1C5F749AA58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95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845EA-9E37-45B2-B9BE-1C5F749AA58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49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845EA-9E37-45B2-B9BE-1C5F749AA58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77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+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 sz="1200"/>
            </a:lvl2pPr>
            <a:lvl3pPr>
              <a:lnSpc>
                <a:spcPct val="150000"/>
              </a:lnSpc>
              <a:defRPr sz="1100"/>
            </a:lvl3pPr>
            <a:lvl4pPr>
              <a:lnSpc>
                <a:spcPct val="150000"/>
              </a:lnSpc>
              <a:defRPr sz="1000"/>
            </a:lvl4pPr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701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eme1-1-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4983196" y="2492896"/>
            <a:ext cx="4922804" cy="108012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ko-KR" altLang="en-US" dirty="0"/>
              <a:t>표지 제목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53000" y="3717032"/>
            <a:ext cx="4953000" cy="40689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0313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1-1-목차(Agend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 userDrawn="1"/>
        </p:nvSpPr>
        <p:spPr>
          <a:xfrm>
            <a:off x="2648744" y="1268760"/>
            <a:ext cx="554462" cy="554462"/>
          </a:xfrm>
          <a:prstGeom prst="ellipse">
            <a:avLst/>
          </a:prstGeom>
          <a:solidFill>
            <a:srgbClr val="3D96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 userDrawn="1"/>
        </p:nvSpPr>
        <p:spPr>
          <a:xfrm>
            <a:off x="2648744" y="2072469"/>
            <a:ext cx="554462" cy="554462"/>
          </a:xfrm>
          <a:prstGeom prst="ellipse">
            <a:avLst/>
          </a:prstGeom>
          <a:solidFill>
            <a:srgbClr val="3D96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 userDrawn="1"/>
        </p:nvSpPr>
        <p:spPr>
          <a:xfrm>
            <a:off x="2648744" y="2876178"/>
            <a:ext cx="554462" cy="554462"/>
          </a:xfrm>
          <a:prstGeom prst="ellipse">
            <a:avLst/>
          </a:prstGeom>
          <a:solidFill>
            <a:srgbClr val="3D96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>
            <a:off x="2648744" y="3679887"/>
            <a:ext cx="554462" cy="554462"/>
          </a:xfrm>
          <a:prstGeom prst="ellipse">
            <a:avLst/>
          </a:prstGeom>
          <a:solidFill>
            <a:srgbClr val="3D96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 userDrawn="1"/>
        </p:nvSpPr>
        <p:spPr>
          <a:xfrm>
            <a:off x="2648744" y="4483596"/>
            <a:ext cx="554462" cy="554462"/>
          </a:xfrm>
          <a:prstGeom prst="ellipse">
            <a:avLst/>
          </a:prstGeom>
          <a:solidFill>
            <a:srgbClr val="3D96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 userDrawn="1"/>
        </p:nvSpPr>
        <p:spPr>
          <a:xfrm>
            <a:off x="2648744" y="5287304"/>
            <a:ext cx="554462" cy="554462"/>
          </a:xfrm>
          <a:prstGeom prst="ellipse">
            <a:avLst/>
          </a:prstGeom>
          <a:solidFill>
            <a:srgbClr val="3D96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93149" y="2155365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2700114" y="2155365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93149" y="137512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00114" y="1375123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93149" y="297913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>
            <a:off x="2700114" y="2979133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93149" y="3781138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0" name="텍스트 개체 틀 12"/>
          <p:cNvSpPr>
            <a:spLocks noGrp="1"/>
          </p:cNvSpPr>
          <p:nvPr>
            <p:ph type="body" sz="quarter" idx="17" hasCustomPrompt="1"/>
          </p:nvPr>
        </p:nvSpPr>
        <p:spPr>
          <a:xfrm>
            <a:off x="2700114" y="3781138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3393149" y="458314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00114" y="4583143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93149" y="5385148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4" name="텍스트 개체 틀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00114" y="5385148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63" y="6418154"/>
            <a:ext cx="862475" cy="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1-1-속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3524" y="25959"/>
            <a:ext cx="9672242" cy="37870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463" y="743173"/>
            <a:ext cx="9673075" cy="525587"/>
          </a:xfrm>
          <a:noFill/>
        </p:spPr>
        <p:txBody>
          <a:bodyPr>
            <a:noAutofit/>
          </a:bodyPr>
          <a:lstStyle>
            <a:lvl1pPr marL="171450" indent="-171450">
              <a:buFont typeface="Arial" pitchFamily="34" charset="0"/>
              <a:buChar char="•"/>
              <a:defRPr sz="1200"/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>
            <a:off x="56456" y="430119"/>
            <a:ext cx="9673075" cy="237626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63" y="6418154"/>
            <a:ext cx="862475" cy="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eme1-2-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4983196" y="2492896"/>
            <a:ext cx="4922804" cy="108012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ko-KR" altLang="en-US" dirty="0"/>
              <a:t>표지 제목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53000" y="3717032"/>
            <a:ext cx="4953000" cy="40689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7177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1-2-목차(Agend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타원 25"/>
          <p:cNvSpPr/>
          <p:nvPr userDrawn="1"/>
        </p:nvSpPr>
        <p:spPr>
          <a:xfrm>
            <a:off x="2648744" y="1268760"/>
            <a:ext cx="554462" cy="554462"/>
          </a:xfrm>
          <a:prstGeom prst="ellipse">
            <a:avLst/>
          </a:prstGeom>
          <a:solidFill>
            <a:srgbClr val="4385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 userDrawn="1"/>
        </p:nvSpPr>
        <p:spPr>
          <a:xfrm>
            <a:off x="2648744" y="2072469"/>
            <a:ext cx="554462" cy="554462"/>
          </a:xfrm>
          <a:prstGeom prst="ellipse">
            <a:avLst/>
          </a:prstGeom>
          <a:solidFill>
            <a:srgbClr val="4385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>
            <a:off x="2648744" y="2876178"/>
            <a:ext cx="554462" cy="554462"/>
          </a:xfrm>
          <a:prstGeom prst="ellipse">
            <a:avLst/>
          </a:prstGeom>
          <a:solidFill>
            <a:srgbClr val="4385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 userDrawn="1"/>
        </p:nvSpPr>
        <p:spPr>
          <a:xfrm>
            <a:off x="2648744" y="3679887"/>
            <a:ext cx="554462" cy="554462"/>
          </a:xfrm>
          <a:prstGeom prst="ellipse">
            <a:avLst/>
          </a:prstGeom>
          <a:solidFill>
            <a:srgbClr val="4385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 userDrawn="1"/>
        </p:nvSpPr>
        <p:spPr>
          <a:xfrm>
            <a:off x="2648744" y="4483596"/>
            <a:ext cx="554462" cy="554462"/>
          </a:xfrm>
          <a:prstGeom prst="ellipse">
            <a:avLst/>
          </a:prstGeom>
          <a:solidFill>
            <a:srgbClr val="4385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 userDrawn="1"/>
        </p:nvSpPr>
        <p:spPr>
          <a:xfrm>
            <a:off x="2648744" y="5287304"/>
            <a:ext cx="554462" cy="554462"/>
          </a:xfrm>
          <a:prstGeom prst="ellipse">
            <a:avLst/>
          </a:prstGeom>
          <a:solidFill>
            <a:srgbClr val="4385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93149" y="2155365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2700114" y="2155365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93149" y="137512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00114" y="1375123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93149" y="297913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>
            <a:off x="2700114" y="2979133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93149" y="3781138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0" name="텍스트 개체 틀 12"/>
          <p:cNvSpPr>
            <a:spLocks noGrp="1"/>
          </p:cNvSpPr>
          <p:nvPr>
            <p:ph type="body" sz="quarter" idx="17" hasCustomPrompt="1"/>
          </p:nvPr>
        </p:nvSpPr>
        <p:spPr>
          <a:xfrm>
            <a:off x="2700114" y="3781138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3393149" y="458314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00114" y="4583143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93149" y="5385148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4" name="텍스트 개체 틀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00114" y="5385148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63" y="6418154"/>
            <a:ext cx="862475" cy="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56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1-2-속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3524" y="25959"/>
            <a:ext cx="9672242" cy="37870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463" y="743173"/>
            <a:ext cx="9673075" cy="525587"/>
          </a:xfrm>
          <a:noFill/>
        </p:spPr>
        <p:txBody>
          <a:bodyPr>
            <a:noAutofit/>
          </a:bodyPr>
          <a:lstStyle>
            <a:lvl1pPr marL="171450" indent="-171450">
              <a:buFont typeface="Arial" pitchFamily="34" charset="0"/>
              <a:buChar char="•"/>
              <a:defRPr sz="1200"/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>
            <a:off x="56456" y="430119"/>
            <a:ext cx="9673075" cy="237626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63" y="6418154"/>
            <a:ext cx="862475" cy="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eme1-3-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4983196" y="2492896"/>
            <a:ext cx="4922804" cy="108012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ko-KR" altLang="en-US" dirty="0"/>
              <a:t>표지 제목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53000" y="3717032"/>
            <a:ext cx="4953000" cy="40689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71778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1-3-목차(Agend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타원 25"/>
          <p:cNvSpPr/>
          <p:nvPr userDrawn="1"/>
        </p:nvSpPr>
        <p:spPr>
          <a:xfrm>
            <a:off x="2648744" y="1268760"/>
            <a:ext cx="554462" cy="554462"/>
          </a:xfrm>
          <a:prstGeom prst="ellipse">
            <a:avLst/>
          </a:prstGeom>
          <a:solidFill>
            <a:srgbClr val="D249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 userDrawn="1"/>
        </p:nvSpPr>
        <p:spPr>
          <a:xfrm>
            <a:off x="2648744" y="2072469"/>
            <a:ext cx="554462" cy="554462"/>
          </a:xfrm>
          <a:prstGeom prst="ellipse">
            <a:avLst/>
          </a:prstGeom>
          <a:solidFill>
            <a:srgbClr val="D249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>
            <a:off x="2648744" y="2876178"/>
            <a:ext cx="554462" cy="554462"/>
          </a:xfrm>
          <a:prstGeom prst="ellipse">
            <a:avLst/>
          </a:prstGeom>
          <a:solidFill>
            <a:srgbClr val="D249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 userDrawn="1"/>
        </p:nvSpPr>
        <p:spPr>
          <a:xfrm>
            <a:off x="2648744" y="3679887"/>
            <a:ext cx="554462" cy="554462"/>
          </a:xfrm>
          <a:prstGeom prst="ellipse">
            <a:avLst/>
          </a:prstGeom>
          <a:solidFill>
            <a:srgbClr val="D249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 userDrawn="1"/>
        </p:nvSpPr>
        <p:spPr>
          <a:xfrm>
            <a:off x="2648744" y="4483596"/>
            <a:ext cx="554462" cy="554462"/>
          </a:xfrm>
          <a:prstGeom prst="ellipse">
            <a:avLst/>
          </a:prstGeom>
          <a:solidFill>
            <a:srgbClr val="D249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 userDrawn="1"/>
        </p:nvSpPr>
        <p:spPr>
          <a:xfrm>
            <a:off x="2648744" y="5287304"/>
            <a:ext cx="554462" cy="554462"/>
          </a:xfrm>
          <a:prstGeom prst="ellipse">
            <a:avLst/>
          </a:prstGeom>
          <a:solidFill>
            <a:srgbClr val="D249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93149" y="2155365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2700114" y="2155365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93149" y="137512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00114" y="1375123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93149" y="297913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>
            <a:off x="2700114" y="2979133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93149" y="3781138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0" name="텍스트 개체 틀 12"/>
          <p:cNvSpPr>
            <a:spLocks noGrp="1"/>
          </p:cNvSpPr>
          <p:nvPr>
            <p:ph type="body" sz="quarter" idx="17" hasCustomPrompt="1"/>
          </p:nvPr>
        </p:nvSpPr>
        <p:spPr>
          <a:xfrm>
            <a:off x="2700114" y="3781138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3393149" y="458314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00114" y="4583143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93149" y="5385148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4" name="텍스트 개체 틀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00114" y="5385148"/>
            <a:ext cx="419032" cy="358775"/>
          </a:xfrm>
          <a:noFill/>
        </p:spPr>
        <p:txBody>
          <a:bodyPr>
            <a:normAutofit/>
          </a:bodyPr>
          <a:lstStyle>
            <a:lvl1pPr marL="0" indent="0" algn="ctr" eaLnBrk="1" hangingPunct="1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ctr" eaLnBrk="1" hangingPunct="1"/>
            <a:r>
              <a:rPr kumimoji="0" lang="en-US" altLang="ko-KR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63" y="6418154"/>
            <a:ext cx="862475" cy="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56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1-3-속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3524" y="25959"/>
            <a:ext cx="9672242" cy="37870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463" y="743173"/>
            <a:ext cx="9673075" cy="525587"/>
          </a:xfrm>
          <a:noFill/>
        </p:spPr>
        <p:txBody>
          <a:bodyPr>
            <a:noAutofit/>
          </a:bodyPr>
          <a:lstStyle>
            <a:lvl1pPr marL="171450" indent="-171450">
              <a:buFont typeface="Arial" pitchFamily="34" charset="0"/>
              <a:buChar char="•"/>
              <a:defRPr sz="1200"/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>
            <a:off x="56456" y="430119"/>
            <a:ext cx="9673075" cy="237626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63" y="6418154"/>
            <a:ext cx="862475" cy="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8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eme2-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72481" y="2060848"/>
            <a:ext cx="4922804" cy="1080120"/>
          </a:xfrm>
          <a:noFill/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표지 제목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2480" y="3284984"/>
            <a:ext cx="4953000" cy="406896"/>
          </a:xfrm>
          <a:noFill/>
        </p:spPr>
        <p:txBody>
          <a:bodyPr/>
          <a:lstStyle>
            <a:lvl1pPr marL="0" indent="0" algn="l">
              <a:buNone/>
              <a:defRPr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9927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33850" y="836712"/>
            <a:ext cx="4741142" cy="52894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1009" y="836712"/>
            <a:ext cx="4734656" cy="528945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4390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2-목차(Agend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0040" y="2708921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9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0040" y="3212977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1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0040" y="371703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0040" y="4221089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3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0040" y="4725145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4" name="텍스트 개체 틀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40" y="5229201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5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me2-목차(Agend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0040" y="2708921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9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0040" y="3212977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1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0040" y="3717033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0040" y="4221089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3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0040" y="4725145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4" name="텍스트 개체 틀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40" y="5229201"/>
            <a:ext cx="4992232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6DE81A71-C4BF-49B9-B7F3-5A17D2E2340D}"/>
              </a:ext>
            </a:extLst>
          </p:cNvPr>
          <p:cNvSpPr/>
          <p:nvPr userDrawn="1"/>
        </p:nvSpPr>
        <p:spPr>
          <a:xfrm>
            <a:off x="8313" y="1556792"/>
            <a:ext cx="30807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750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2-속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23531" y="44624"/>
            <a:ext cx="9672242" cy="504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463" y="671165"/>
            <a:ext cx="9673075" cy="525587"/>
          </a:xfrm>
          <a:noFill/>
        </p:spPr>
        <p:txBody>
          <a:bodyPr>
            <a:noAutofit/>
          </a:bodyPr>
          <a:lstStyle>
            <a:lvl1pPr marL="171450" indent="-171450">
              <a:buFont typeface="Arial" pitchFamily="34" charset="0"/>
              <a:buChar char="•"/>
              <a:defRPr sz="1200"/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11" name="슬라이드 번호 개체 틀 5"/>
          <p:cNvSpPr txBox="1">
            <a:spLocks/>
          </p:cNvSpPr>
          <p:nvPr userDrawn="1"/>
        </p:nvSpPr>
        <p:spPr>
          <a:xfrm>
            <a:off x="4728057" y="6472314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951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2-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 bwMode="auto">
          <a:xfrm>
            <a:off x="186912" y="4264196"/>
            <a:ext cx="49529" cy="1325045"/>
          </a:xfrm>
          <a:prstGeom prst="rect">
            <a:avLst/>
          </a:prstGeom>
          <a:solidFill>
            <a:srgbClr val="E7E8E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5725" indent="-8572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757238" algn="l"/>
              </a:tabLst>
            </a:pPr>
            <a:endParaRPr kumimoji="0" lang="ko-KR" altLang="en-US" sz="11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428498" y="4244576"/>
            <a:ext cx="5538615" cy="1344665"/>
          </a:xfrm>
          <a:noFill/>
        </p:spPr>
        <p:txBody>
          <a:bodyPr>
            <a:normAutofit/>
          </a:bodyPr>
          <a:lstStyle>
            <a:lvl1pPr marL="171450" indent="-171450">
              <a:lnSpc>
                <a:spcPct val="150000"/>
              </a:lnSpc>
              <a:buFont typeface="Wingdings" pitchFamily="2" charset="2"/>
              <a:buChar char="§"/>
              <a:defRPr sz="10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5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eme3-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4562957" y="3717032"/>
            <a:ext cx="4922804" cy="1080120"/>
          </a:xfrm>
          <a:noFill/>
        </p:spPr>
        <p:txBody>
          <a:bodyPr/>
          <a:lstStyle>
            <a:lvl1pPr algn="r"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ko-KR" altLang="en-US" dirty="0"/>
              <a:t>표지 제목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62957" y="4941168"/>
            <a:ext cx="4953000" cy="406896"/>
          </a:xfrm>
          <a:noFill/>
        </p:spPr>
        <p:txBody>
          <a:bodyPr/>
          <a:lstStyle>
            <a:lvl1pPr marL="0" indent="0" algn="r">
              <a:buNone/>
              <a:defRPr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80389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3-목차(Agend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 userDrawn="1"/>
        </p:nvSpPr>
        <p:spPr bwMode="auto">
          <a:xfrm>
            <a:off x="4874991" y="4991418"/>
            <a:ext cx="4466046" cy="536584"/>
          </a:xfrm>
          <a:prstGeom prst="roundRect">
            <a:avLst>
              <a:gd name="adj" fmla="val 50000"/>
            </a:avLst>
          </a:prstGeom>
          <a:solidFill>
            <a:srgbClr val="DCE8F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rtlCol="0" anchor="ctr"/>
          <a:lstStyle/>
          <a:p>
            <a:pPr marL="85715" indent="-8571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757152" algn="l"/>
              </a:tabLst>
            </a:pPr>
            <a:endParaRPr kumimoji="0" lang="ko-KR" altLang="en-US" sz="11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타원 24"/>
          <p:cNvSpPr/>
          <p:nvPr userDrawn="1"/>
        </p:nvSpPr>
        <p:spPr bwMode="auto">
          <a:xfrm>
            <a:off x="4874992" y="4991418"/>
            <a:ext cx="581299" cy="536584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rtlCol="0" anchor="ctr"/>
          <a:lstStyle/>
          <a:p>
            <a:pPr marL="85715" indent="-8571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757152" algn="l"/>
              </a:tabLst>
            </a:pPr>
            <a:endParaRPr kumimoji="0" lang="ko-KR" altLang="en-US" sz="11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/>
          <p:nvPr userDrawn="1"/>
        </p:nvSpPr>
        <p:spPr bwMode="auto">
          <a:xfrm>
            <a:off x="4874991" y="4356704"/>
            <a:ext cx="4466046" cy="536584"/>
          </a:xfrm>
          <a:prstGeom prst="roundRect">
            <a:avLst>
              <a:gd name="adj" fmla="val 50000"/>
            </a:avLst>
          </a:prstGeom>
          <a:solidFill>
            <a:srgbClr val="DCE8F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rtlCol="0" anchor="ctr"/>
          <a:lstStyle/>
          <a:p>
            <a:pPr marL="85715" indent="-8571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757152" algn="l"/>
              </a:tabLst>
            </a:pPr>
            <a:endParaRPr kumimoji="0" lang="ko-KR" altLang="en-US" sz="11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타원 26"/>
          <p:cNvSpPr/>
          <p:nvPr userDrawn="1"/>
        </p:nvSpPr>
        <p:spPr bwMode="auto">
          <a:xfrm>
            <a:off x="4874992" y="4356704"/>
            <a:ext cx="581299" cy="536584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" dist="25400" dir="2700000" algn="tl" rotWithShape="0">
              <a:prstClr val="black">
                <a:alpha val="18000"/>
              </a:prstClr>
            </a:outerShdw>
          </a:effectLst>
        </p:spPr>
        <p:txBody>
          <a:bodyPr lIns="90000" tIns="46800" rIns="90000" bIns="468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tabLst>
                <a:tab pos="757152" algn="l"/>
              </a:tabLst>
            </a:pPr>
            <a:endParaRPr kumimoji="0" lang="ko-KR" altLang="en-US" sz="1200" b="1" kern="0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모서리가 둥근 직사각형 27"/>
          <p:cNvSpPr/>
          <p:nvPr userDrawn="1"/>
        </p:nvSpPr>
        <p:spPr bwMode="auto">
          <a:xfrm>
            <a:off x="4874991" y="3728597"/>
            <a:ext cx="4466046" cy="536584"/>
          </a:xfrm>
          <a:prstGeom prst="roundRect">
            <a:avLst>
              <a:gd name="adj" fmla="val 50000"/>
            </a:avLst>
          </a:prstGeom>
          <a:solidFill>
            <a:srgbClr val="DCE8F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rtlCol="0" anchor="ctr"/>
          <a:lstStyle/>
          <a:p>
            <a:pPr marL="85715" indent="-8571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757152" algn="l"/>
              </a:tabLst>
            </a:pPr>
            <a:endParaRPr kumimoji="0" lang="ko-KR" altLang="en-US" sz="11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타원 29"/>
          <p:cNvSpPr/>
          <p:nvPr userDrawn="1"/>
        </p:nvSpPr>
        <p:spPr bwMode="auto">
          <a:xfrm>
            <a:off x="4874992" y="3728597"/>
            <a:ext cx="581299" cy="536584"/>
          </a:xfrm>
          <a:prstGeom prst="ellipse">
            <a:avLst/>
          </a:prstGeom>
          <a:solidFill>
            <a:srgbClr val="5A98C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" dist="25400" dir="2700000" algn="tl" rotWithShape="0">
              <a:prstClr val="black">
                <a:alpha val="18000"/>
              </a:prstClr>
            </a:outerShdw>
          </a:effectLst>
        </p:spPr>
        <p:txBody>
          <a:bodyPr lIns="90000" tIns="46800" rIns="90000" bIns="468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tabLst>
                <a:tab pos="757152" algn="l"/>
              </a:tabLst>
            </a:pPr>
            <a:endParaRPr kumimoji="0" lang="ko-KR" altLang="en-US" sz="12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모서리가 둥근 직사각형 35"/>
          <p:cNvSpPr/>
          <p:nvPr userDrawn="1"/>
        </p:nvSpPr>
        <p:spPr bwMode="auto">
          <a:xfrm>
            <a:off x="4874991" y="3091943"/>
            <a:ext cx="4466046" cy="536584"/>
          </a:xfrm>
          <a:prstGeom prst="roundRect">
            <a:avLst>
              <a:gd name="adj" fmla="val 50000"/>
            </a:avLst>
          </a:prstGeom>
          <a:solidFill>
            <a:srgbClr val="DCE8F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rtlCol="0" anchor="ctr"/>
          <a:lstStyle/>
          <a:p>
            <a:pPr marL="85715" indent="-8571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757152" algn="l"/>
              </a:tabLst>
            </a:pPr>
            <a:endParaRPr kumimoji="0" lang="ko-KR" altLang="en-US" sz="11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타원 36"/>
          <p:cNvSpPr/>
          <p:nvPr userDrawn="1"/>
        </p:nvSpPr>
        <p:spPr bwMode="auto">
          <a:xfrm>
            <a:off x="4874992" y="3091943"/>
            <a:ext cx="581299" cy="5365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" dist="25400" dir="2700000" algn="tl" rotWithShape="0">
              <a:prstClr val="black">
                <a:alpha val="18000"/>
              </a:prstClr>
            </a:outerShdw>
          </a:effectLst>
        </p:spPr>
        <p:txBody>
          <a:bodyPr lIns="90000" tIns="46800" rIns="90000" bIns="468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tabLst>
                <a:tab pos="757152" algn="l"/>
              </a:tabLst>
            </a:pPr>
            <a:endParaRPr kumimoji="0" lang="ko-KR" altLang="en-US" sz="12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둥근 직사각형 37"/>
          <p:cNvSpPr/>
          <p:nvPr userDrawn="1"/>
        </p:nvSpPr>
        <p:spPr bwMode="auto">
          <a:xfrm>
            <a:off x="4874991" y="2455289"/>
            <a:ext cx="4466046" cy="536584"/>
          </a:xfrm>
          <a:prstGeom prst="roundRect">
            <a:avLst>
              <a:gd name="adj" fmla="val 50000"/>
            </a:avLst>
          </a:prstGeom>
          <a:solidFill>
            <a:srgbClr val="DCE8F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rtlCol="0" anchor="ctr"/>
          <a:lstStyle/>
          <a:p>
            <a:pPr marL="85715" indent="-8571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757152" algn="l"/>
              </a:tabLst>
            </a:pPr>
            <a:endParaRPr kumimoji="0" lang="ko-KR" altLang="en-US" sz="11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타원 38"/>
          <p:cNvSpPr/>
          <p:nvPr userDrawn="1"/>
        </p:nvSpPr>
        <p:spPr bwMode="auto">
          <a:xfrm>
            <a:off x="4874992" y="2455289"/>
            <a:ext cx="581299" cy="536584"/>
          </a:xfrm>
          <a:prstGeom prst="ellipse">
            <a:avLst/>
          </a:prstGeom>
          <a:solidFill>
            <a:srgbClr val="4461A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" dist="25400" dir="2700000" algn="tl" rotWithShape="0">
              <a:prstClr val="black">
                <a:alpha val="18000"/>
              </a:prstClr>
            </a:outerShdw>
          </a:effectLst>
        </p:spPr>
        <p:txBody>
          <a:bodyPr lIns="90000" tIns="46800" rIns="90000" bIns="468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tabLst>
                <a:tab pos="757152" algn="l"/>
              </a:tabLst>
            </a:pPr>
            <a:endParaRPr kumimoji="0" lang="ko-KR" altLang="en-US" sz="12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 userDrawn="1"/>
        </p:nvSpPr>
        <p:spPr bwMode="auto">
          <a:xfrm>
            <a:off x="4874991" y="1798106"/>
            <a:ext cx="4466046" cy="536584"/>
          </a:xfrm>
          <a:prstGeom prst="roundRect">
            <a:avLst>
              <a:gd name="adj" fmla="val 50000"/>
            </a:avLst>
          </a:prstGeom>
          <a:solidFill>
            <a:srgbClr val="DCE8F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rtlCol="0" anchor="ctr"/>
          <a:lstStyle/>
          <a:p>
            <a:pPr marL="85715" indent="-8571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itchFamily="34" charset="0"/>
              <a:buChar char="•"/>
              <a:tabLst>
                <a:tab pos="757152" algn="l"/>
              </a:tabLst>
            </a:pPr>
            <a:endParaRPr kumimoji="0" lang="ko-KR" altLang="en-US" sz="11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타원 40"/>
          <p:cNvSpPr/>
          <p:nvPr userDrawn="1"/>
        </p:nvSpPr>
        <p:spPr bwMode="auto">
          <a:xfrm>
            <a:off x="4874992" y="1798106"/>
            <a:ext cx="581299" cy="536584"/>
          </a:xfrm>
          <a:prstGeom prst="ellipse">
            <a:avLst/>
          </a:prstGeom>
          <a:solidFill>
            <a:srgbClr val="344A7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" dist="25400" dir="2700000" algn="tl" rotWithShape="0">
              <a:prstClr val="black">
                <a:alpha val="18000"/>
              </a:prstClr>
            </a:outerShdw>
          </a:effectLst>
        </p:spPr>
        <p:txBody>
          <a:bodyPr lIns="90000" tIns="46800" rIns="90000" bIns="468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tabLst>
                <a:tab pos="757152" algn="l"/>
              </a:tabLst>
            </a:pPr>
            <a:endParaRPr kumimoji="0" lang="ko-KR" altLang="en-US" sz="1200" b="1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5499061" y="1887011"/>
            <a:ext cx="3750737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29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99061" y="2525673"/>
            <a:ext cx="3750737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1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5499061" y="3164335"/>
            <a:ext cx="3750737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99061" y="3802997"/>
            <a:ext cx="3750737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3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99061" y="4441659"/>
            <a:ext cx="3750737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34" name="텍스트 개체 틀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99061" y="5080323"/>
            <a:ext cx="3750737" cy="358775"/>
          </a:xfrm>
          <a:noFill/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</a:t>
            </a:r>
          </a:p>
        </p:txBody>
      </p:sp>
      <p:sp>
        <p:nvSpPr>
          <p:cNvPr id="42" name="텍스트 개체 틀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1" y="1887011"/>
            <a:ext cx="390043" cy="3587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Ⅰ</a:t>
            </a:r>
            <a:endParaRPr lang="ko-KR" altLang="en-US" dirty="0"/>
          </a:p>
        </p:txBody>
      </p:sp>
      <p:sp>
        <p:nvSpPr>
          <p:cNvPr id="43" name="텍스트 개체 틀 12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1" y="2525673"/>
            <a:ext cx="390043" cy="3587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Ⅰ</a:t>
            </a:r>
            <a:endParaRPr lang="ko-KR" altLang="en-US" dirty="0"/>
          </a:p>
        </p:txBody>
      </p:sp>
      <p:sp>
        <p:nvSpPr>
          <p:cNvPr id="44" name="텍스트 개체 틀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53001" y="3164335"/>
            <a:ext cx="390043" cy="3587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Ⅰ</a:t>
            </a:r>
            <a:endParaRPr lang="ko-KR" altLang="en-US" dirty="0"/>
          </a:p>
        </p:txBody>
      </p:sp>
      <p:sp>
        <p:nvSpPr>
          <p:cNvPr id="45" name="텍스트 개체 틀 12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01" y="3802997"/>
            <a:ext cx="390043" cy="3587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Ⅰ</a:t>
            </a:r>
            <a:endParaRPr lang="ko-KR" altLang="en-US" dirty="0"/>
          </a:p>
        </p:txBody>
      </p:sp>
      <p:sp>
        <p:nvSpPr>
          <p:cNvPr id="46" name="텍스트 개체 틀 12"/>
          <p:cNvSpPr>
            <a:spLocks noGrp="1"/>
          </p:cNvSpPr>
          <p:nvPr>
            <p:ph type="body" sz="quarter" idx="22" hasCustomPrompt="1"/>
          </p:nvPr>
        </p:nvSpPr>
        <p:spPr>
          <a:xfrm>
            <a:off x="4953001" y="4441659"/>
            <a:ext cx="390043" cy="3587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Ⅰ</a:t>
            </a:r>
            <a:endParaRPr lang="ko-KR" altLang="en-US" dirty="0"/>
          </a:p>
        </p:txBody>
      </p:sp>
      <p:sp>
        <p:nvSpPr>
          <p:cNvPr id="47" name="텍스트 개체 틀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01" y="5080323"/>
            <a:ext cx="390043" cy="3587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Ⅰ</a:t>
            </a:r>
            <a:endParaRPr lang="ko-KR" altLang="en-US" dirty="0"/>
          </a:p>
        </p:txBody>
      </p:sp>
      <p:pic>
        <p:nvPicPr>
          <p:cNvPr id="48" name="그림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00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3-속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23531" y="44624"/>
            <a:ext cx="9672242" cy="504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463" y="671165"/>
            <a:ext cx="9673075" cy="525587"/>
          </a:xfrm>
          <a:noFill/>
        </p:spPr>
        <p:txBody>
          <a:bodyPr>
            <a:noAutofit/>
          </a:bodyPr>
          <a:lstStyle>
            <a:lvl1pPr marL="171450" indent="-171450">
              <a:buFont typeface="Arial" pitchFamily="34" charset="0"/>
              <a:buChar char="•"/>
              <a:defRPr sz="1200"/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11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2045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507339" y="412452"/>
            <a:ext cx="7492050" cy="418058"/>
          </a:xfrm>
        </p:spPr>
        <p:txBody>
          <a:bodyPr>
            <a:noAutofit/>
          </a:bodyPr>
          <a:lstStyle>
            <a:lvl1pPr algn="l">
              <a:defRPr sz="5400" b="1" baseline="-25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나눔고딕" pitchFamily="50" charset="-127"/>
                <a:ea typeface="나눔고딕" pitchFamily="50" charset="-127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8" name="Picture 18" descr="innorule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84" y="6534150"/>
            <a:ext cx="967519" cy="23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 userDrawn="1"/>
        </p:nvSpPr>
        <p:spPr>
          <a:xfrm rot="17602042">
            <a:off x="6103336" y="-753691"/>
            <a:ext cx="900000" cy="975000"/>
          </a:xfrm>
          <a:prstGeom prst="rect">
            <a:avLst/>
          </a:prstGeom>
          <a:solidFill>
            <a:schemeClr val="bg1"/>
          </a:solidFill>
          <a:ln w="98425">
            <a:solidFill>
              <a:srgbClr val="EAEAE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직사각형 5"/>
          <p:cNvSpPr/>
          <p:nvPr userDrawn="1"/>
        </p:nvSpPr>
        <p:spPr>
          <a:xfrm rot="17696495">
            <a:off x="6467489" y="978504"/>
            <a:ext cx="432000" cy="468000"/>
          </a:xfrm>
          <a:prstGeom prst="rect">
            <a:avLst/>
          </a:prstGeom>
          <a:solidFill>
            <a:schemeClr val="bg1"/>
          </a:solidFill>
          <a:ln w="57150">
            <a:solidFill>
              <a:srgbClr val="EAEAE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직사각형 6"/>
          <p:cNvSpPr/>
          <p:nvPr userDrawn="1"/>
        </p:nvSpPr>
        <p:spPr>
          <a:xfrm rot="18868554">
            <a:off x="8596051" y="403374"/>
            <a:ext cx="792000" cy="858000"/>
          </a:xfrm>
          <a:prstGeom prst="rect">
            <a:avLst/>
          </a:prstGeom>
          <a:solidFill>
            <a:schemeClr val="bg1"/>
          </a:solidFill>
          <a:ln w="98425">
            <a:solidFill>
              <a:srgbClr val="EAEAE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직사각형 9"/>
          <p:cNvSpPr/>
          <p:nvPr userDrawn="1"/>
        </p:nvSpPr>
        <p:spPr>
          <a:xfrm rot="17696495">
            <a:off x="8104064" y="654379"/>
            <a:ext cx="612000" cy="663000"/>
          </a:xfrm>
          <a:prstGeom prst="rect">
            <a:avLst/>
          </a:prstGeom>
          <a:noFill/>
          <a:ln w="57150">
            <a:solidFill>
              <a:srgbClr val="EAEAE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직사각형 10"/>
          <p:cNvSpPr/>
          <p:nvPr userDrawn="1"/>
        </p:nvSpPr>
        <p:spPr>
          <a:xfrm rot="18714642">
            <a:off x="7649248" y="-139416"/>
            <a:ext cx="612000" cy="663000"/>
          </a:xfrm>
          <a:prstGeom prst="rect">
            <a:avLst/>
          </a:prstGeom>
          <a:noFill/>
          <a:ln w="57150">
            <a:solidFill>
              <a:srgbClr val="EAEAE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직사각형 11"/>
          <p:cNvSpPr/>
          <p:nvPr userDrawn="1"/>
        </p:nvSpPr>
        <p:spPr>
          <a:xfrm rot="20110426">
            <a:off x="9352028" y="1599647"/>
            <a:ext cx="663000" cy="612000"/>
          </a:xfrm>
          <a:prstGeom prst="rect">
            <a:avLst/>
          </a:prstGeom>
          <a:solidFill>
            <a:schemeClr val="bg1"/>
          </a:solidFill>
          <a:ln w="57150">
            <a:solidFill>
              <a:srgbClr val="EAEAE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7224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+설명+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463" y="671165"/>
            <a:ext cx="9673075" cy="525587"/>
          </a:xfrm>
          <a:noFill/>
        </p:spPr>
        <p:txBody>
          <a:bodyPr>
            <a:noAutofit/>
          </a:bodyPr>
          <a:lstStyle>
            <a:lvl1pPr marL="171450" indent="-171450">
              <a:buFont typeface="Wingdings" pitchFamily="2" charset="2"/>
              <a:buChar char="v"/>
              <a:defRPr sz="1200"/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724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+콘텐츠테두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200472" y="692696"/>
            <a:ext cx="9505056" cy="55446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9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8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+설명+콘텐츠테두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200472" y="1196752"/>
            <a:ext cx="9505056" cy="50405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463" y="671165"/>
            <a:ext cx="9673075" cy="525587"/>
          </a:xfrm>
          <a:noFill/>
        </p:spPr>
        <p:txBody>
          <a:bodyPr>
            <a:noAutofit/>
          </a:bodyPr>
          <a:lstStyle>
            <a:lvl1pPr marL="171450" indent="-171450">
              <a:buFont typeface="Arial" pitchFamily="34" charset="0"/>
              <a:buChar char="•"/>
              <a:defRPr sz="1200"/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11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902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+설명+콘텐츠테두리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200472" y="1484784"/>
            <a:ext cx="9505056" cy="47525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463" y="671165"/>
            <a:ext cx="9673075" cy="525587"/>
          </a:xfrm>
          <a:noFill/>
        </p:spPr>
        <p:txBody>
          <a:bodyPr>
            <a:noAutofit/>
          </a:bodyPr>
          <a:lstStyle>
            <a:lvl1pPr marL="171450" indent="-171450">
              <a:buFont typeface="Arial" pitchFamily="34" charset="0"/>
              <a:buChar char="•"/>
              <a:defRPr sz="1200"/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11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321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278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+콘텐츠+하단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231608" y="4653137"/>
            <a:ext cx="9442222" cy="1584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463" y="671165"/>
            <a:ext cx="9673075" cy="525587"/>
          </a:xfrm>
          <a:noFill/>
        </p:spPr>
        <p:txBody>
          <a:bodyPr>
            <a:noAutofit/>
          </a:bodyPr>
          <a:lstStyle>
            <a:lvl1pPr marL="171450" indent="-171450">
              <a:buFont typeface="Arial" pitchFamily="34" charset="0"/>
              <a:buChar char="•"/>
              <a:defRPr sz="1200"/>
            </a:lvl1pPr>
            <a:lvl2pPr marL="742950" indent="-285750">
              <a:buFont typeface="Wingdings" pitchFamily="2" charset="2"/>
              <a:buChar char="v"/>
              <a:defRPr sz="1200"/>
            </a:lvl2pPr>
            <a:lvl3pPr marL="1143000" indent="-228600">
              <a:buFont typeface="Wingdings" pitchFamily="2" charset="2"/>
              <a:buChar char="v"/>
              <a:defRPr sz="1200"/>
            </a:lvl3pPr>
            <a:lvl4pPr marL="1600200" indent="-228600">
              <a:buFont typeface="Wingdings" pitchFamily="2" charset="2"/>
              <a:buChar char="v"/>
              <a:defRPr sz="1200"/>
            </a:lvl4pPr>
            <a:lvl5pPr marL="2057400" indent="-228600">
              <a:buFont typeface="Wingdings" pitchFamily="2" charset="2"/>
              <a:buChar char="v"/>
              <a:defRPr sz="12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539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61" y="6418154"/>
            <a:ext cx="862475" cy="341199"/>
          </a:xfrm>
          <a:prstGeom prst="rect">
            <a:avLst/>
          </a:prstGeom>
        </p:spPr>
      </p:pic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4720036" y="6448251"/>
            <a:ext cx="46592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50" b="1" kern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fld id="{B298965F-AC55-4DFA-B6E8-937F48CBEEBA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 algn="ctr"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584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16463" y="116632"/>
            <a:ext cx="967307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제목</a:t>
            </a:r>
            <a:r>
              <a:rPr lang="en-US" altLang="ko-KR" dirty="0"/>
              <a:t>, 22pt, </a:t>
            </a:r>
            <a:r>
              <a:rPr lang="ko-KR" altLang="en-US" dirty="0"/>
              <a:t>굵게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16463" y="836712"/>
            <a:ext cx="9673075" cy="540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본문설명</a:t>
            </a:r>
            <a:r>
              <a:rPr lang="en-US" altLang="ko-KR" dirty="0"/>
              <a:t>, 14pt, </a:t>
            </a:r>
            <a:r>
              <a:rPr lang="ko-KR" altLang="en-US" dirty="0"/>
              <a:t>보통굵기</a:t>
            </a:r>
          </a:p>
          <a:p>
            <a:pPr lvl="1"/>
            <a:r>
              <a:rPr lang="ko-KR" altLang="en-US" dirty="0"/>
              <a:t>둘째 수준</a:t>
            </a:r>
            <a:r>
              <a:rPr lang="en-US" altLang="ko-KR" dirty="0"/>
              <a:t>, 12pt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r>
              <a:rPr lang="en-US" altLang="ko-KR" dirty="0"/>
              <a:t>, 11pt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r>
              <a:rPr lang="en-US" altLang="ko-KR" dirty="0"/>
              <a:t>, 10pt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r>
              <a:rPr lang="en-US" altLang="ko-KR" dirty="0"/>
              <a:t>, 9pt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059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80" r:id="rId5"/>
    <p:sldLayoutId id="2147483681" r:id="rId6"/>
    <p:sldLayoutId id="2147483670" r:id="rId7"/>
    <p:sldLayoutId id="2147483669" r:id="rId8"/>
    <p:sldLayoutId id="2147483668" r:id="rId9"/>
    <p:sldLayoutId id="2147483661" r:id="rId10"/>
    <p:sldLayoutId id="2147483671" r:id="rId11"/>
    <p:sldLayoutId id="2147483672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73" r:id="rId19"/>
    <p:sldLayoutId id="2147483674" r:id="rId20"/>
    <p:sldLayoutId id="2147483689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8" r:id="rId27"/>
  </p:sldLayoutIdLst>
  <p:txStyles>
    <p:titleStyle>
      <a:lvl1pPr algn="l" defTabSz="914400" rtl="0" eaLnBrk="1" latinLnBrk="1" hangingPunct="1">
        <a:spcBef>
          <a:spcPct val="0"/>
        </a:spcBef>
        <a:buNone/>
        <a:defRPr sz="2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5521077"/>
            <a:ext cx="2886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㈜</a:t>
            </a:r>
            <a:r>
              <a:rPr lang="ko-KR" altLang="en-US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휴먼아이씨티</a:t>
            </a:r>
            <a:endParaRPr lang="ko-KR" altLang="en-US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272480" y="2060848"/>
            <a:ext cx="6696744" cy="1080120"/>
          </a:xfrm>
        </p:spPr>
        <p:txBody>
          <a:bodyPr/>
          <a:lstStyle/>
          <a:p>
            <a:r>
              <a:rPr lang="ko-KR" altLang="en-US" dirty="0" smtClean="0"/>
              <a:t>회사 소개서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7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97996"/>
              </p:ext>
            </p:extLst>
          </p:nvPr>
        </p:nvGraphicFramePr>
        <p:xfrm>
          <a:off x="489072" y="1729636"/>
          <a:ext cx="4305745" cy="4723699"/>
        </p:xfrm>
        <a:graphic>
          <a:graphicData uri="http://schemas.openxmlformats.org/drawingml/2006/table">
            <a:tbl>
              <a:tblPr/>
              <a:tblGrid>
                <a:gridCol w="1312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3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9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회사명</a:t>
                      </a:r>
                    </a:p>
                  </a:txBody>
                  <a:tcPr marL="90007" marR="90007" marT="50691" marB="50691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휴먼아이씨티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535D6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30010" marR="130010" marT="35095" marB="350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9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대표자</a:t>
                      </a:r>
                    </a:p>
                  </a:txBody>
                  <a:tcPr marL="90007" marR="90007" marT="50691" marB="50691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강기헌</a:t>
                      </a:r>
                    </a:p>
                  </a:txBody>
                  <a:tcPr marL="130010" marR="130010" marT="35095" marB="350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9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</a:t>
                      </a:r>
                    </a:p>
                  </a:txBody>
                  <a:tcPr marL="90007" marR="90007" marT="50691" marB="50691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서울시 강남구 강남대로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310(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역삼동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유니온센터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1007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/1008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</a:p>
                  </a:txBody>
                  <a:tcPr marL="130010" marR="130010" marT="35095" marB="350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9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대표전화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FAX</a:t>
                      </a:r>
                    </a:p>
                  </a:txBody>
                  <a:tcPr marL="90007" marR="90007" marT="50691" marB="50691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(02)532-4957 / (02)508-4957</a:t>
                      </a:r>
                    </a:p>
                  </a:txBody>
                  <a:tcPr marL="130010" marR="130010" marT="35095" marB="350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9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회사설립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연도</a:t>
                      </a:r>
                    </a:p>
                  </a:txBody>
                  <a:tcPr marL="90007" marR="90007" marT="50691" marB="50691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중국법인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(2014.10.28)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535D6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30010" marR="130010" marT="35095" marB="350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9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인원현황</a:t>
                      </a:r>
                    </a:p>
                  </a:txBody>
                  <a:tcPr marL="90007" marR="90007" marT="50691" marB="50691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31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R&amp;D(6),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솔루션개발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/SI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컨설팅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(15), </a:t>
                      </a:r>
                      <a:b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 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지원본부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(4),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중국법인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(6)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535D6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30010" marR="130010" marT="35095" marB="350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99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자본금</a:t>
                      </a:r>
                    </a:p>
                  </a:txBody>
                  <a:tcPr marL="90007" marR="90007" marT="50691" marB="50691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1.5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535D6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30010" marR="130010" marT="35095" marB="350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99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 매출</a:t>
                      </a:r>
                    </a:p>
                  </a:txBody>
                  <a:tcPr marL="90007" marR="90007" marT="50691" marB="50691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</a:p>
                  </a:txBody>
                  <a:tcPr marL="130010" marR="130010" marT="35095" marB="350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3575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업종</a:t>
                      </a:r>
                    </a:p>
                  </a:txBody>
                  <a:tcPr marL="90007" marR="90007" marT="50691" marB="50691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소프트웨어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 및 공급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535D6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전기전자 연구개발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소프트웨어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하드웨어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D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경영컨설팅</a:t>
                      </a:r>
                    </a:p>
                  </a:txBody>
                  <a:tcPr marL="130010" marR="130010" marT="35095" marB="350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909155" y="1729635"/>
            <a:ext cx="4580349" cy="4723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rnd" algn="ctr">
            <a:noFill/>
            <a:miter lim="800000"/>
            <a:headEnd/>
            <a:tailEnd/>
          </a:ln>
        </p:spPr>
        <p:txBody>
          <a:bodyPr lIns="71991" tIns="0" rIns="0" bIns="0" anchor="ctr"/>
          <a:lstStyle/>
          <a:p>
            <a:pPr indent="88890" fontAlgn="auto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ko-KR" altLang="en-US" sz="900" kern="0" dirty="0"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Monotype Sorts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61112" y="1844825"/>
            <a:ext cx="3528392" cy="1428660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lIns="71991" tIns="0" rIns="0" bIns="0" anchor="t"/>
          <a:lstStyle>
            <a:defPPr>
              <a:defRPr lang="ko-KR"/>
            </a:defPPr>
            <a:lvl1pPr indent="88890" fontAlgn="auto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 sz="900" ker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b="1" dirty="0" err="1">
                <a:sym typeface="Monotype Sorts" pitchFamily="2" charset="2"/>
              </a:rPr>
              <a:t>중기청</a:t>
            </a:r>
            <a:r>
              <a:rPr lang="ko-KR" altLang="en-US" b="1" dirty="0">
                <a:sym typeface="Monotype Sorts" pitchFamily="2" charset="2"/>
              </a:rPr>
              <a:t> 산학연 연구과제 수행</a:t>
            </a:r>
            <a:r>
              <a:rPr lang="en-US" altLang="ko-KR" b="1" dirty="0">
                <a:sym typeface="Monotype Sorts" pitchFamily="2" charset="2"/>
              </a:rPr>
              <a:t/>
            </a:r>
            <a:br>
              <a:rPr lang="en-US" altLang="ko-KR" b="1" dirty="0">
                <a:sym typeface="Monotype Sorts" pitchFamily="2" charset="2"/>
              </a:rPr>
            </a:br>
            <a:r>
              <a:rPr lang="en-US" altLang="ko-KR" b="1" dirty="0">
                <a:sym typeface="Monotype Sorts" pitchFamily="2" charset="2"/>
              </a:rPr>
              <a:t> (</a:t>
            </a:r>
            <a:r>
              <a:rPr lang="ko-KR" altLang="en-US" b="1" dirty="0">
                <a:sym typeface="Monotype Sorts" pitchFamily="2" charset="2"/>
              </a:rPr>
              <a:t>산업용 비정상 상황 인지를 위한 스마트 영상 분석 시스템 개발</a:t>
            </a:r>
            <a:r>
              <a:rPr lang="en-US" altLang="ko-KR" b="1" dirty="0">
                <a:sym typeface="Monotype Sorts" pitchFamily="2" charset="2"/>
              </a:rPr>
              <a:t>)</a:t>
            </a:r>
            <a:endParaRPr lang="ko-KR" altLang="en-US" b="1" dirty="0">
              <a:sym typeface="Monotype Sorts" pitchFamily="2" charset="2"/>
            </a:endParaRPr>
          </a:p>
          <a:p>
            <a:r>
              <a:rPr lang="ko-KR" altLang="en-US" dirty="0">
                <a:solidFill>
                  <a:schemeClr val="tx1"/>
                </a:solidFill>
                <a:sym typeface="Monotype Sorts" pitchFamily="2" charset="2"/>
              </a:rPr>
              <a:t>경찰청</a:t>
            </a:r>
            <a:r>
              <a:rPr lang="en-US" altLang="ko-KR" dirty="0">
                <a:solidFill>
                  <a:schemeClr val="tx1"/>
                </a:solidFill>
                <a:sym typeface="Monotype Sorts" pitchFamily="2" charset="2"/>
              </a:rPr>
              <a:t>, 3D</a:t>
            </a:r>
            <a:r>
              <a:rPr lang="ko-KR" altLang="en-US" dirty="0">
                <a:solidFill>
                  <a:schemeClr val="tx1"/>
                </a:solidFill>
                <a:sym typeface="Monotype Sorts" pitchFamily="2" charset="2"/>
              </a:rPr>
              <a:t>수법영상 촬영 장비 납품</a:t>
            </a:r>
            <a:r>
              <a:rPr lang="en-US" altLang="ko-KR" dirty="0">
                <a:solidFill>
                  <a:schemeClr val="tx1"/>
                </a:solidFill>
                <a:sym typeface="Monotype Sorts" pitchFamily="2" charset="2"/>
              </a:rPr>
              <a:t>(10</a:t>
            </a:r>
            <a:r>
              <a:rPr lang="ko-KR" altLang="en-US" dirty="0">
                <a:solidFill>
                  <a:schemeClr val="tx1"/>
                </a:solidFill>
                <a:sym typeface="Monotype Sorts" pitchFamily="2" charset="2"/>
              </a:rPr>
              <a:t>개서</a:t>
            </a:r>
            <a:r>
              <a:rPr lang="en-US" altLang="ko-KR" dirty="0">
                <a:solidFill>
                  <a:schemeClr val="tx1"/>
                </a:solidFill>
                <a:sym typeface="Monotype Sorts" pitchFamily="2" charset="2"/>
              </a:rPr>
              <a:t>)</a:t>
            </a:r>
          </a:p>
          <a:p>
            <a:r>
              <a:rPr lang="ko-KR" altLang="en-US" b="1" dirty="0">
                <a:sym typeface="Monotype Sorts" pitchFamily="2" charset="2"/>
              </a:rPr>
              <a:t>경찰청</a:t>
            </a:r>
            <a:r>
              <a:rPr lang="en-US" altLang="ko-KR" b="1" dirty="0">
                <a:sym typeface="Monotype Sorts" pitchFamily="2" charset="2"/>
              </a:rPr>
              <a:t>, 3D </a:t>
            </a:r>
            <a:r>
              <a:rPr lang="ko-KR" altLang="en-US" b="1" dirty="0">
                <a:sym typeface="Monotype Sorts" pitchFamily="2" charset="2"/>
              </a:rPr>
              <a:t>얼굴인식 시스템 고도화</a:t>
            </a:r>
          </a:p>
          <a:p>
            <a:r>
              <a:rPr lang="ko-KR" altLang="en-US" b="1" dirty="0" err="1">
                <a:sym typeface="Monotype Sorts" pitchFamily="2" charset="2"/>
              </a:rPr>
              <a:t>중기청</a:t>
            </a:r>
            <a:r>
              <a:rPr lang="ko-KR" altLang="en-US" b="1" dirty="0">
                <a:sym typeface="Monotype Sorts" pitchFamily="2" charset="2"/>
              </a:rPr>
              <a:t> 서비스 연구과제 수행</a:t>
            </a:r>
            <a:r>
              <a:rPr lang="en-US" altLang="ko-KR" b="1" dirty="0">
                <a:sym typeface="Monotype Sorts" pitchFamily="2" charset="2"/>
              </a:rPr>
              <a:t>(Home Guardian Service </a:t>
            </a:r>
            <a:r>
              <a:rPr lang="ko-KR" altLang="en-US" b="1" dirty="0">
                <a:sym typeface="Monotype Sorts" pitchFamily="2" charset="2"/>
              </a:rPr>
              <a:t>개발</a:t>
            </a:r>
            <a:r>
              <a:rPr lang="en-US" altLang="ko-KR" b="1" dirty="0">
                <a:sym typeface="Monotype Sorts" pitchFamily="2" charset="2"/>
              </a:rPr>
              <a:t>)</a:t>
            </a:r>
            <a:endParaRPr lang="en-US" altLang="ko-KR" dirty="0">
              <a:solidFill>
                <a:schemeClr val="tx1"/>
              </a:solidFill>
              <a:sym typeface="Monotype Sorts" pitchFamily="2" charset="2"/>
            </a:endParaRPr>
          </a:p>
          <a:p>
            <a:r>
              <a:rPr lang="ko-KR" altLang="en-US" dirty="0">
                <a:solidFill>
                  <a:schemeClr val="tx1"/>
                </a:solidFill>
                <a:sym typeface="Monotype Sorts" pitchFamily="2" charset="2"/>
              </a:rPr>
              <a:t>북경현대</a:t>
            </a:r>
            <a:r>
              <a:rPr lang="en-US" altLang="ko-KR" dirty="0">
                <a:solidFill>
                  <a:schemeClr val="tx1"/>
                </a:solidFill>
                <a:sym typeface="Monotype Sorts" pitchFamily="2" charset="2"/>
              </a:rPr>
              <a:t>(BHMC) Global GAS</a:t>
            </a:r>
            <a:r>
              <a:rPr lang="ko-KR" altLang="en-US" dirty="0">
                <a:solidFill>
                  <a:schemeClr val="tx1"/>
                </a:solidFill>
                <a:sym typeface="Monotype Sorts" pitchFamily="2" charset="2"/>
              </a:rPr>
              <a:t> </a:t>
            </a:r>
            <a:r>
              <a:rPr lang="en-US" altLang="ko-KR" dirty="0">
                <a:solidFill>
                  <a:schemeClr val="tx1"/>
                </a:solidFill>
                <a:sym typeface="Monotype Sorts" pitchFamily="2" charset="2"/>
              </a:rPr>
              <a:t>3</a:t>
            </a:r>
            <a:r>
              <a:rPr lang="ko-KR" altLang="en-US" dirty="0">
                <a:solidFill>
                  <a:schemeClr val="tx1"/>
                </a:solidFill>
                <a:sym typeface="Monotype Sorts" pitchFamily="2" charset="2"/>
              </a:rPr>
              <a:t>차 구축</a:t>
            </a:r>
            <a:endParaRPr lang="en-US" altLang="ko-KR" dirty="0">
              <a:solidFill>
                <a:schemeClr val="tx1"/>
              </a:solidFill>
              <a:sym typeface="Monotype Sorts" pitchFamily="2" charset="2"/>
            </a:endParaRPr>
          </a:p>
          <a:p>
            <a:r>
              <a:rPr lang="ko-KR" altLang="en-US" dirty="0">
                <a:solidFill>
                  <a:schemeClr val="tx1"/>
                </a:solidFill>
                <a:sym typeface="Monotype Sorts" pitchFamily="2" charset="2"/>
              </a:rPr>
              <a:t>기아차 슬로바키아법인 </a:t>
            </a:r>
            <a:r>
              <a:rPr lang="en-US" altLang="ko-KR" dirty="0">
                <a:solidFill>
                  <a:schemeClr val="tx1"/>
                </a:solidFill>
                <a:sym typeface="Monotype Sorts" pitchFamily="2" charset="2"/>
              </a:rPr>
              <a:t>KMS HR Portal </a:t>
            </a:r>
            <a:r>
              <a:rPr lang="ko-KR" altLang="en-US" dirty="0">
                <a:solidFill>
                  <a:schemeClr val="tx1"/>
                </a:solidFill>
                <a:sym typeface="Monotype Sorts" pitchFamily="2" charset="2"/>
              </a:rPr>
              <a:t>구축</a:t>
            </a:r>
            <a:endParaRPr lang="en-US" altLang="ko-KR" dirty="0">
              <a:solidFill>
                <a:schemeClr val="tx1"/>
              </a:solidFill>
              <a:sym typeface="Monotype Sorts" pitchFamily="2" charset="2"/>
            </a:endParaRPr>
          </a:p>
          <a:p>
            <a:r>
              <a:rPr lang="ko-KR" altLang="en-US" b="1" dirty="0">
                <a:sym typeface="Monotype Sorts" pitchFamily="2" charset="2"/>
              </a:rPr>
              <a:t>한국철도공사 차세대</a:t>
            </a:r>
            <a:r>
              <a:rPr lang="en-US" altLang="ko-KR" b="1" dirty="0">
                <a:sym typeface="Monotype Sorts" pitchFamily="2" charset="2"/>
              </a:rPr>
              <a:t>KOVIS ERP(</a:t>
            </a:r>
            <a:r>
              <a:rPr lang="ko-KR" altLang="en-US" b="1" dirty="0">
                <a:sym typeface="Monotype Sorts" pitchFamily="2" charset="2"/>
              </a:rPr>
              <a:t>인사</a:t>
            </a:r>
            <a:r>
              <a:rPr lang="en-US" altLang="ko-KR" b="1" dirty="0">
                <a:sym typeface="Monotype Sorts" pitchFamily="2" charset="2"/>
              </a:rPr>
              <a:t>/</a:t>
            </a:r>
            <a:r>
              <a:rPr lang="ko-KR" altLang="en-US" b="1" dirty="0">
                <a:sym typeface="Monotype Sorts" pitchFamily="2" charset="2"/>
              </a:rPr>
              <a:t>총무</a:t>
            </a:r>
            <a:r>
              <a:rPr lang="en-US" altLang="ko-KR" b="1" dirty="0">
                <a:sym typeface="Monotype Sorts" pitchFamily="2" charset="2"/>
              </a:rPr>
              <a:t>) </a:t>
            </a:r>
            <a:r>
              <a:rPr lang="ko-KR" altLang="en-US" b="1" dirty="0">
                <a:sym typeface="Monotype Sorts" pitchFamily="2" charset="2"/>
              </a:rPr>
              <a:t>시스템 고도화</a:t>
            </a:r>
            <a:endParaRPr lang="en-US" altLang="ko-KR" b="1" dirty="0">
              <a:sym typeface="Monotype Sorts" pitchFamily="2" charset="2"/>
            </a:endParaRPr>
          </a:p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/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기아자동차그룹 리더십 진단 시스템 구축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81163" y="4725144"/>
            <a:ext cx="4326348" cy="1728192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lIns="71991" tIns="0" rIns="0" bIns="0" anchor="t"/>
          <a:lstStyle>
            <a:defPPr>
              <a:defRPr lang="ko-KR"/>
            </a:defPPr>
            <a:lvl1pPr indent="88890" fontAlgn="auto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 sz="900" ker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indent="0">
              <a:buNone/>
            </a:pP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2014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 </a:t>
            </a:r>
            <a:r>
              <a:rPr lang="ko-KR" altLang="en-US" dirty="0" err="1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현대케피코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출입보안 시스템 구축 </a:t>
            </a:r>
          </a:p>
          <a:p>
            <a:pPr indent="0">
              <a:buNone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       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현대자동차 중국기술연구소 출입보안  구축</a:t>
            </a:r>
          </a:p>
          <a:p>
            <a:pPr indent="0">
              <a:buNone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        </a:t>
            </a:r>
            <a:r>
              <a:rPr lang="ko-KR" altLang="en-US" b="1" dirty="0" err="1">
                <a:sym typeface="Monotype Sorts" pitchFamily="2" charset="2"/>
              </a:rPr>
              <a:t>현대위아</a:t>
            </a:r>
            <a:r>
              <a:rPr lang="ko-KR" altLang="en-US" b="1" dirty="0">
                <a:sym typeface="Monotype Sorts" pitchFamily="2" charset="2"/>
              </a:rPr>
              <a:t> 해외 </a:t>
            </a:r>
            <a:r>
              <a:rPr lang="en-US" altLang="ko-KR" b="1" dirty="0">
                <a:sym typeface="Monotype Sorts" pitchFamily="2" charset="2"/>
              </a:rPr>
              <a:t>7</a:t>
            </a:r>
            <a:r>
              <a:rPr lang="ko-KR" altLang="en-US" b="1" dirty="0" err="1">
                <a:sym typeface="Monotype Sorts" pitchFamily="2" charset="2"/>
              </a:rPr>
              <a:t>개법인</a:t>
            </a:r>
            <a:r>
              <a:rPr lang="ko-KR" altLang="en-US" b="1" dirty="0">
                <a:sym typeface="Monotype Sorts" pitchFamily="2" charset="2"/>
              </a:rPr>
              <a:t> 통합 </a:t>
            </a:r>
            <a:r>
              <a:rPr lang="en-US" altLang="ko-KR" b="1" dirty="0">
                <a:sym typeface="Monotype Sorts" pitchFamily="2" charset="2"/>
              </a:rPr>
              <a:t>e-HR(</a:t>
            </a:r>
            <a:r>
              <a:rPr lang="ko-KR" altLang="en-US" b="1" dirty="0">
                <a:sym typeface="Monotype Sorts" pitchFamily="2" charset="2"/>
              </a:rPr>
              <a:t>인사</a:t>
            </a:r>
            <a:r>
              <a:rPr lang="en-US" altLang="ko-KR" b="1" dirty="0">
                <a:sym typeface="Monotype Sorts" pitchFamily="2" charset="2"/>
              </a:rPr>
              <a:t>/</a:t>
            </a:r>
            <a:r>
              <a:rPr lang="ko-KR" altLang="en-US" b="1" dirty="0">
                <a:sym typeface="Monotype Sorts" pitchFamily="2" charset="2"/>
              </a:rPr>
              <a:t>총무</a:t>
            </a:r>
            <a:r>
              <a:rPr lang="en-US" altLang="ko-KR" b="1" dirty="0">
                <a:sym typeface="Monotype Sorts" pitchFamily="2" charset="2"/>
              </a:rPr>
              <a:t>) </a:t>
            </a:r>
            <a:r>
              <a:rPr lang="ko-KR" altLang="en-US" b="1" dirty="0">
                <a:sym typeface="Monotype Sorts" pitchFamily="2" charset="2"/>
              </a:rPr>
              <a:t>구축</a:t>
            </a:r>
            <a:endParaRPr lang="en-US" altLang="ko-KR" b="1" dirty="0">
              <a:sym typeface="Monotype Sorts" pitchFamily="2" charset="2"/>
            </a:endParaRPr>
          </a:p>
          <a:p>
            <a:pPr indent="0">
              <a:buNone/>
            </a:pP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2013  </a:t>
            </a: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벤처기업 인증</a:t>
            </a:r>
            <a:endParaRPr lang="en-US" altLang="ko-KR" b="1" dirty="0">
              <a:solidFill>
                <a:schemeClr val="tx1">
                  <a:lumMod val="95000"/>
                  <a:lumOff val="5000"/>
                </a:schemeClr>
              </a:solidFill>
              <a:sym typeface="Monotype Sorts" pitchFamily="2" charset="2"/>
            </a:endParaRPr>
          </a:p>
          <a:p>
            <a:pPr indent="0">
              <a:buNone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       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/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기아자동차 전사출입보안 시스템 구축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sym typeface="Monotype Sorts" pitchFamily="2" charset="2"/>
            </a:endParaRPr>
          </a:p>
          <a:p>
            <a:pPr indent="0">
              <a:buNone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        </a:t>
            </a:r>
            <a:r>
              <a:rPr lang="ko-KR" altLang="en-US" dirty="0" err="1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현대위스코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e-HR(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인사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/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총무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)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시스템 구축</a:t>
            </a:r>
          </a:p>
          <a:p>
            <a:pPr indent="0">
              <a:buNone/>
            </a:pP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2012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 </a:t>
            </a:r>
            <a:r>
              <a:rPr lang="ko-KR" altLang="en-US" dirty="0" err="1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현대오토에버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출입보안시스템 구축</a:t>
            </a:r>
          </a:p>
          <a:p>
            <a:pPr indent="0">
              <a:buNone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       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,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기아자동차 유럽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/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러시아 법인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HR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구축</a:t>
            </a:r>
          </a:p>
          <a:p>
            <a:pPr indent="0">
              <a:buNone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       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현대자동차 의왕연구소 출입보안시스템 구축</a:t>
            </a:r>
          </a:p>
          <a:p>
            <a:pPr indent="0">
              <a:buNone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       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희성그룹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(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희성금속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) 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평가시스템 구축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sym typeface="Monotype Sorts" pitchFamily="2" charset="2"/>
            </a:endParaRPr>
          </a:p>
          <a:p>
            <a:pPr indent="0">
              <a:buNone/>
            </a:pP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2011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 </a:t>
            </a:r>
            <a:r>
              <a:rPr lang="ko-KR" altLang="en-US" b="1" dirty="0" err="1">
                <a:sym typeface="Monotype Sorts" pitchFamily="2" charset="2"/>
              </a:rPr>
              <a:t>현대위아</a:t>
            </a:r>
            <a:r>
              <a:rPr lang="ko-KR" altLang="en-US" b="1" dirty="0">
                <a:sym typeface="Monotype Sorts" pitchFamily="2" charset="2"/>
              </a:rPr>
              <a:t> 인사제도개선 및 </a:t>
            </a:r>
            <a:r>
              <a:rPr lang="en-US" altLang="ko-KR" b="1" dirty="0">
                <a:sym typeface="Monotype Sorts" pitchFamily="2" charset="2"/>
              </a:rPr>
              <a:t>e-HR(</a:t>
            </a:r>
            <a:r>
              <a:rPr lang="ko-KR" altLang="en-US" b="1" dirty="0">
                <a:sym typeface="Monotype Sorts" pitchFamily="2" charset="2"/>
              </a:rPr>
              <a:t>인사</a:t>
            </a:r>
            <a:r>
              <a:rPr lang="en-US" altLang="ko-KR" b="1" dirty="0">
                <a:sym typeface="Monotype Sorts" pitchFamily="2" charset="2"/>
              </a:rPr>
              <a:t>/</a:t>
            </a:r>
            <a:r>
              <a:rPr lang="ko-KR" altLang="en-US" b="1" dirty="0">
                <a:sym typeface="Monotype Sorts" pitchFamily="2" charset="2"/>
              </a:rPr>
              <a:t>총무</a:t>
            </a:r>
            <a:r>
              <a:rPr lang="en-US" altLang="ko-KR" b="1" dirty="0">
                <a:sym typeface="Monotype Sorts" pitchFamily="2" charset="2"/>
              </a:rPr>
              <a:t>)</a:t>
            </a:r>
            <a:r>
              <a:rPr lang="ko-KR" altLang="en-US" b="1" dirty="0">
                <a:sym typeface="Monotype Sorts" pitchFamily="2" charset="2"/>
              </a:rPr>
              <a:t>고도화</a:t>
            </a:r>
            <a:r>
              <a:rPr lang="en-US" altLang="ko-KR" b="1" dirty="0">
                <a:sym typeface="Monotype Sorts" pitchFamily="2" charset="2"/>
              </a:rPr>
              <a:t>, </a:t>
            </a:r>
            <a:r>
              <a:rPr lang="ko-KR" altLang="en-US" b="1" dirty="0">
                <a:sym typeface="Monotype Sorts" pitchFamily="2" charset="2"/>
              </a:rPr>
              <a:t>채용시스템 구축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81163" y="1808589"/>
            <a:ext cx="720080" cy="2522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75000"/>
                  </a:schemeClr>
                </a:solidFill>
              </a:rPr>
              <a:t>2016</a:t>
            </a:r>
            <a:endParaRPr lang="ko-KR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81163" y="3367539"/>
            <a:ext cx="720080" cy="2774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>
                    <a:lumMod val="75000"/>
                  </a:schemeClr>
                </a:solidFill>
              </a:rPr>
              <a:t>2015</a:t>
            </a:r>
            <a:endParaRPr lang="ko-KR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61112" y="3318532"/>
            <a:ext cx="3528392" cy="1262596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lIns="71991" tIns="0" rIns="0" bIns="0" anchor="t"/>
          <a:lstStyle>
            <a:defPPr>
              <a:defRPr lang="ko-KR"/>
            </a:defPPr>
            <a:lvl1pPr indent="88890" fontAlgn="auto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 sz="900" kern="0"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>
                <a:solidFill>
                  <a:schemeClr val="tx1"/>
                </a:solidFill>
                <a:sym typeface="Monotype Sorts" pitchFamily="2" charset="2"/>
              </a:rPr>
              <a:t>경찰청</a:t>
            </a:r>
            <a:r>
              <a:rPr lang="en-US" altLang="ko-KR" dirty="0">
                <a:solidFill>
                  <a:schemeClr val="tx1"/>
                </a:solidFill>
                <a:sym typeface="Monotype Sorts" pitchFamily="2" charset="2"/>
              </a:rPr>
              <a:t>, 3D </a:t>
            </a:r>
            <a:r>
              <a:rPr lang="ko-KR" altLang="en-US" dirty="0">
                <a:solidFill>
                  <a:schemeClr val="tx1"/>
                </a:solidFill>
                <a:sym typeface="Monotype Sorts" pitchFamily="2" charset="2"/>
              </a:rPr>
              <a:t>얼굴인식 검색 및 변환 시스템 고도화 용역</a:t>
            </a:r>
          </a:p>
          <a:p>
            <a:r>
              <a:rPr lang="ko-KR" altLang="en-US" b="1" dirty="0">
                <a:sym typeface="Monotype Sorts" pitchFamily="2" charset="2"/>
              </a:rPr>
              <a:t>경찰청</a:t>
            </a:r>
            <a:r>
              <a:rPr lang="en-US" altLang="ko-KR" b="1" dirty="0">
                <a:sym typeface="Monotype Sorts" pitchFamily="2" charset="2"/>
              </a:rPr>
              <a:t>, 3D</a:t>
            </a:r>
            <a:r>
              <a:rPr lang="ko-KR" altLang="en-US" b="1" dirty="0">
                <a:sym typeface="Monotype Sorts" pitchFamily="2" charset="2"/>
              </a:rPr>
              <a:t>얼굴인식 시스템 구축</a:t>
            </a:r>
          </a:p>
          <a:p>
            <a:r>
              <a:rPr lang="ko-KR" altLang="en-US" b="1" dirty="0">
                <a:sym typeface="Monotype Sorts" pitchFamily="2" charset="2"/>
              </a:rPr>
              <a:t>경찰청</a:t>
            </a:r>
            <a:r>
              <a:rPr lang="en-US" altLang="ko-KR" b="1" dirty="0">
                <a:sym typeface="Monotype Sorts" pitchFamily="2" charset="2"/>
              </a:rPr>
              <a:t>, 3D</a:t>
            </a:r>
            <a:r>
              <a:rPr lang="ko-KR" altLang="en-US" b="1" dirty="0">
                <a:sym typeface="Monotype Sorts" pitchFamily="2" charset="2"/>
              </a:rPr>
              <a:t>수법 영상 촬영 장비 납품</a:t>
            </a:r>
            <a:r>
              <a:rPr lang="en-US" altLang="ko-KR" b="1" dirty="0">
                <a:sym typeface="Monotype Sorts" pitchFamily="2" charset="2"/>
              </a:rPr>
              <a:t>(5</a:t>
            </a:r>
            <a:r>
              <a:rPr lang="ko-KR" altLang="en-US" b="1" dirty="0">
                <a:sym typeface="Monotype Sorts" pitchFamily="2" charset="2"/>
              </a:rPr>
              <a:t>개서</a:t>
            </a:r>
            <a:r>
              <a:rPr lang="en-US" altLang="ko-KR" b="1" dirty="0">
                <a:sym typeface="Monotype Sorts" pitchFamily="2" charset="2"/>
              </a:rPr>
              <a:t>)</a:t>
            </a:r>
          </a:p>
          <a:p>
            <a:r>
              <a:rPr lang="ko-KR" altLang="en-US" b="1" dirty="0">
                <a:sym typeface="Monotype Sorts" pitchFamily="2" charset="2"/>
              </a:rPr>
              <a:t>북경현대</a:t>
            </a:r>
            <a:r>
              <a:rPr lang="en-US" altLang="ko-KR" b="1" dirty="0">
                <a:sym typeface="Monotype Sorts" pitchFamily="2" charset="2"/>
              </a:rPr>
              <a:t>(BHMC) Global GAS</a:t>
            </a:r>
            <a:r>
              <a:rPr lang="ko-KR" altLang="en-US" b="1" dirty="0">
                <a:sym typeface="Monotype Sorts" pitchFamily="2" charset="2"/>
              </a:rPr>
              <a:t> </a:t>
            </a:r>
            <a:r>
              <a:rPr lang="en-US" altLang="ko-KR" b="1" dirty="0">
                <a:sym typeface="Monotype Sorts" pitchFamily="2" charset="2"/>
              </a:rPr>
              <a:t>2</a:t>
            </a:r>
            <a:r>
              <a:rPr lang="ko-KR" altLang="en-US" b="1" dirty="0">
                <a:sym typeface="Monotype Sorts" pitchFamily="2" charset="2"/>
              </a:rPr>
              <a:t>차 구축</a:t>
            </a:r>
            <a:endParaRPr lang="en-US" altLang="ko-KR" b="1" dirty="0">
              <a:sym typeface="Monotype Sorts" pitchFamily="2" charset="2"/>
            </a:endParaRPr>
          </a:p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현대제철 방문자예약시스템 구축</a:t>
            </a:r>
          </a:p>
          <a:p>
            <a:r>
              <a:rPr lang="ko-KR" altLang="en-US" b="1" dirty="0" err="1">
                <a:sym typeface="Monotype Sorts" pitchFamily="2" charset="2"/>
              </a:rPr>
              <a:t>현대위아</a:t>
            </a:r>
            <a:r>
              <a:rPr lang="ko-KR" altLang="en-US" b="1" dirty="0">
                <a:sym typeface="Monotype Sorts" pitchFamily="2" charset="2"/>
              </a:rPr>
              <a:t> 멕시코 생산법인 </a:t>
            </a:r>
            <a:r>
              <a:rPr lang="en-US" altLang="ko-KR" b="1" dirty="0">
                <a:sym typeface="Monotype Sorts" pitchFamily="2" charset="2"/>
              </a:rPr>
              <a:t>e-HR(</a:t>
            </a:r>
            <a:r>
              <a:rPr lang="ko-KR" altLang="en-US" b="1" dirty="0">
                <a:sym typeface="Monotype Sorts" pitchFamily="2" charset="2"/>
              </a:rPr>
              <a:t>인사</a:t>
            </a:r>
            <a:r>
              <a:rPr lang="en-US" altLang="ko-KR" b="1" dirty="0">
                <a:sym typeface="Monotype Sorts" pitchFamily="2" charset="2"/>
              </a:rPr>
              <a:t>/</a:t>
            </a:r>
            <a:r>
              <a:rPr lang="ko-KR" altLang="en-US" b="1" dirty="0">
                <a:sym typeface="Monotype Sorts" pitchFamily="2" charset="2"/>
              </a:rPr>
              <a:t>총무</a:t>
            </a:r>
            <a:r>
              <a:rPr lang="en-US" altLang="ko-KR" b="1" dirty="0">
                <a:sym typeface="Monotype Sorts" pitchFamily="2" charset="2"/>
              </a:rPr>
              <a:t>) </a:t>
            </a:r>
            <a:r>
              <a:rPr lang="ko-KR" altLang="en-US" b="1" dirty="0">
                <a:sym typeface="Monotype Sorts" pitchFamily="2" charset="2"/>
              </a:rPr>
              <a:t>구축</a:t>
            </a:r>
          </a:p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현대자동차 광주창조경제센터 </a:t>
            </a:r>
            <a:r>
              <a:rPr lang="ko-KR" altLang="en-US" dirty="0" err="1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정보포털시스템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구축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sym typeface="Monotype Sorts" pitchFamily="2" charset="2"/>
            </a:endParaRPr>
          </a:p>
          <a:p>
            <a:r>
              <a:rPr lang="ko-KR" altLang="en-US" dirty="0" err="1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현대파워텍</a:t>
            </a:r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Monotype Sorts" pitchFamily="2" charset="2"/>
              </a:rPr>
              <a:t> 출입보안시스템 구축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  <a:sym typeface="Monotype Sorts" pitchFamily="2" charset="2"/>
            </a:endParaRPr>
          </a:p>
        </p:txBody>
      </p:sp>
      <p:sp>
        <p:nvSpPr>
          <p:cNvPr id="46" name="양쪽 모서리가 둥근 사각형 31"/>
          <p:cNvSpPr/>
          <p:nvPr/>
        </p:nvSpPr>
        <p:spPr>
          <a:xfrm>
            <a:off x="488505" y="1412776"/>
            <a:ext cx="1296143" cy="30274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9990" tIns="46795" rIns="89990" bIns="467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일반현황</a:t>
            </a:r>
          </a:p>
        </p:txBody>
      </p:sp>
      <p:sp>
        <p:nvSpPr>
          <p:cNvPr id="47" name="양쪽 모서리가 둥근 사각형 37"/>
          <p:cNvSpPr/>
          <p:nvPr/>
        </p:nvSpPr>
        <p:spPr>
          <a:xfrm>
            <a:off x="4909155" y="1412776"/>
            <a:ext cx="1296143" cy="30274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9990" tIns="46795" rIns="89990" bIns="467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회사연혁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465" y="44624"/>
            <a:ext cx="9667308" cy="504056"/>
          </a:xfrm>
        </p:spPr>
        <p:txBody>
          <a:bodyPr/>
          <a:lstStyle/>
          <a:p>
            <a:r>
              <a:rPr lang="en-US" altLang="ko-KR" dirty="0"/>
              <a:t>Ⅰ.1 </a:t>
            </a:r>
            <a:r>
              <a:rPr lang="ko-KR" altLang="en-US" dirty="0"/>
              <a:t>일반 현황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>
          <a:xfrm>
            <a:off x="116463" y="671165"/>
            <a:ext cx="9373041" cy="525587"/>
          </a:xfrm>
        </p:spPr>
        <p:txBody>
          <a:bodyPr/>
          <a:lstStyle/>
          <a:p>
            <a:r>
              <a:rPr lang="ko-KR" altLang="en-US" sz="1400" b="1" dirty="0" err="1"/>
              <a:t>휴먼아이씨티는</a:t>
            </a:r>
            <a:r>
              <a:rPr lang="ko-KR" altLang="en-US" sz="1400" b="1" dirty="0"/>
              <a:t> 대기업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중견기업을 대상으로 인사</a:t>
            </a:r>
            <a:r>
              <a:rPr lang="en-US" altLang="ko-KR" sz="1400" b="1" dirty="0"/>
              <a:t>/</a:t>
            </a:r>
            <a:r>
              <a:rPr lang="ko-KR" altLang="en-US" sz="1400" b="1" dirty="0"/>
              <a:t>총무 및 출입보안 시스템 구축 비즈니스를 확대 하였으며</a:t>
            </a:r>
            <a:r>
              <a:rPr lang="en-US" altLang="ko-KR" sz="1400" b="1" dirty="0"/>
              <a:t>, 2013</a:t>
            </a:r>
            <a:r>
              <a:rPr lang="ko-KR" altLang="en-US" sz="1400" b="1" dirty="0"/>
              <a:t>년도부터는 얼굴인식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영상 처리 등의 </a:t>
            </a:r>
            <a:r>
              <a:rPr lang="en-US" altLang="ko-KR" sz="1400" b="1" dirty="0"/>
              <a:t>R&amp;D</a:t>
            </a:r>
            <a:r>
              <a:rPr lang="ko-KR" altLang="en-US" sz="1400" b="1" dirty="0"/>
              <a:t>역량을 발전시키고 있습니다</a:t>
            </a:r>
            <a:r>
              <a:rPr lang="en-US" altLang="ko-KR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949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1023"/>
              </p:ext>
            </p:extLst>
          </p:nvPr>
        </p:nvGraphicFramePr>
        <p:xfrm>
          <a:off x="7202488" y="3969537"/>
          <a:ext cx="2257426" cy="212375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06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9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9526" marR="9526" marT="9527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9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R&amp;D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기업부설연구소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526" marR="9526" marT="9527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1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솔루션개발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/SI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526" marR="9526" marT="9527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9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기획관리</a:t>
                      </a:r>
                    </a:p>
                  </a:txBody>
                  <a:tcPr marL="9526" marR="9526" marT="9527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9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중국법인</a:t>
                      </a:r>
                    </a:p>
                  </a:txBody>
                  <a:tcPr marL="9526" marR="9526" marT="9527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9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</a:t>
                      </a:r>
                    </a:p>
                  </a:txBody>
                  <a:tcPr marL="9526" marR="9526" marT="9527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31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7153643" y="3696487"/>
            <a:ext cx="2305050" cy="2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latinLnBrk="1" hangingPunct="1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인력현황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2017.07.20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현재</a:t>
            </a:r>
          </a:p>
        </p:txBody>
      </p:sp>
      <p:cxnSp>
        <p:nvCxnSpPr>
          <p:cNvPr id="9" name="AutoShape 88"/>
          <p:cNvCxnSpPr>
            <a:cxnSpLocks noChangeShapeType="1"/>
            <a:stCxn id="13" idx="2"/>
          </p:cNvCxnSpPr>
          <p:nvPr/>
        </p:nvCxnSpPr>
        <p:spPr bwMode="auto">
          <a:xfrm rot="16200000" flipH="1">
            <a:off x="3593243" y="2590572"/>
            <a:ext cx="1062037" cy="745997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/>
        </p:spPr>
      </p:cxnSp>
      <p:cxnSp>
        <p:nvCxnSpPr>
          <p:cNvPr id="10" name="AutoShape 89"/>
          <p:cNvCxnSpPr>
            <a:cxnSpLocks noChangeShapeType="1"/>
            <a:stCxn id="13" idx="2"/>
          </p:cNvCxnSpPr>
          <p:nvPr/>
        </p:nvCxnSpPr>
        <p:spPr bwMode="auto">
          <a:xfrm rot="5400000">
            <a:off x="1957453" y="1700778"/>
            <a:ext cx="1062037" cy="2525585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/>
        </p:spPr>
      </p:cxnSp>
      <p:cxnSp>
        <p:nvCxnSpPr>
          <p:cNvPr id="11" name="AutoShape 90"/>
          <p:cNvCxnSpPr>
            <a:cxnSpLocks noChangeShapeType="1"/>
            <a:stCxn id="13" idx="2"/>
          </p:cNvCxnSpPr>
          <p:nvPr/>
        </p:nvCxnSpPr>
        <p:spPr bwMode="auto">
          <a:xfrm rot="16200000" flipH="1">
            <a:off x="4411664" y="1772152"/>
            <a:ext cx="1062037" cy="2382837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/>
        </p:spPr>
      </p:cxnSp>
      <p:cxnSp>
        <p:nvCxnSpPr>
          <p:cNvPr id="12" name="AutoShape 97"/>
          <p:cNvCxnSpPr>
            <a:cxnSpLocks noChangeShapeType="1"/>
          </p:cNvCxnSpPr>
          <p:nvPr/>
        </p:nvCxnSpPr>
        <p:spPr bwMode="auto">
          <a:xfrm>
            <a:off x="3746500" y="2610352"/>
            <a:ext cx="1239838" cy="1587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13" name="AutoShape 38"/>
          <p:cNvSpPr>
            <a:spLocks noChangeArrowheads="1"/>
          </p:cNvSpPr>
          <p:nvPr/>
        </p:nvSpPr>
        <p:spPr bwMode="auto">
          <a:xfrm>
            <a:off x="2814638" y="1567364"/>
            <a:ext cx="1873250" cy="865188"/>
          </a:xfrm>
          <a:prstGeom prst="roundRect">
            <a:avLst>
              <a:gd name="adj" fmla="val 7509"/>
            </a:avLst>
          </a:prstGeom>
          <a:gradFill flip="none" rotWithShape="1">
            <a:gsLst>
              <a:gs pos="0">
                <a:srgbClr val="FFFFFF"/>
              </a:gs>
              <a:gs pos="100000">
                <a:sysClr val="window" lastClr="FFFFFF">
                  <a:lumMod val="95000"/>
                </a:sys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1991" tIns="0" rIns="71991" bIns="7199" anchor="ctr"/>
          <a:lstStyle/>
          <a:p>
            <a:pPr algn="ctr" fontAlgn="auto">
              <a:spcBef>
                <a:spcPct val="30000"/>
              </a:spcBef>
              <a:spcAft>
                <a:spcPts val="0"/>
              </a:spcAft>
              <a:tabLst>
                <a:tab pos="1028583" algn="l"/>
              </a:tabLst>
              <a:defRPr/>
            </a:pPr>
            <a:endParaRPr kumimoji="0" lang="en-US" altLang="ko-KR" sz="11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Picture 26" descr="C:\Users\jhkim\Desktop\20130506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1665789"/>
            <a:ext cx="14938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AutoShape 90"/>
          <p:cNvCxnSpPr>
            <a:cxnSpLocks noChangeShapeType="1"/>
            <a:stCxn id="13" idx="2"/>
          </p:cNvCxnSpPr>
          <p:nvPr/>
        </p:nvCxnSpPr>
        <p:spPr bwMode="auto">
          <a:xfrm rot="5400000">
            <a:off x="2775745" y="2519070"/>
            <a:ext cx="1062037" cy="889000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19" name="모서리가 둥근 직사각형 33"/>
          <p:cNvSpPr/>
          <p:nvPr/>
        </p:nvSpPr>
        <p:spPr>
          <a:xfrm>
            <a:off x="4942682" y="2400802"/>
            <a:ext cx="1224136" cy="433387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9990" tIns="46795" rIns="89990" bIns="467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기획관리</a:t>
            </a:r>
          </a:p>
        </p:txBody>
      </p:sp>
      <p:grpSp>
        <p:nvGrpSpPr>
          <p:cNvPr id="20" name="그룹 41"/>
          <p:cNvGrpSpPr/>
          <p:nvPr/>
        </p:nvGrpSpPr>
        <p:grpSpPr>
          <a:xfrm>
            <a:off x="3728864" y="3501008"/>
            <a:ext cx="1511300" cy="2593735"/>
            <a:chOff x="470028" y="3412010"/>
            <a:chExt cx="1511300" cy="2593735"/>
          </a:xfrm>
        </p:grpSpPr>
        <p:sp>
          <p:nvSpPr>
            <p:cNvPr id="21" name="양쪽 모서리가 둥근 사각형 37"/>
            <p:cNvSpPr/>
            <p:nvPr/>
          </p:nvSpPr>
          <p:spPr>
            <a:xfrm rot="10800000">
              <a:off x="470028" y="3937472"/>
              <a:ext cx="1511300" cy="206827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A7CEEC">
                <a:alpha val="69804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71991" tIns="0" rIns="71991" bIns="7199" anchor="ctr"/>
            <a:lstStyle/>
            <a:p>
              <a:pPr algn="ctr">
                <a:spcBef>
                  <a:spcPct val="30000"/>
                </a:spcBef>
                <a:tabLst>
                  <a:tab pos="1028583" algn="l"/>
                </a:tabLst>
              </a:pPr>
              <a:endParaRPr lang="ko-KR" altLang="en-US" sz="1100" b="1" kern="0" dirty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양쪽 모서리가 둥근 사각형 36"/>
            <p:cNvSpPr/>
            <p:nvPr/>
          </p:nvSpPr>
          <p:spPr>
            <a:xfrm>
              <a:off x="470028" y="3412010"/>
              <a:ext cx="1511300" cy="52546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344A7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990" tIns="46795" rIns="89990" bIns="467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SI </a:t>
              </a:r>
              <a:r>
                <a:rPr lang="ko-KR" altLang="en-US" sz="1200" b="1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컨설팅 본부</a:t>
              </a:r>
            </a:p>
          </p:txBody>
        </p:sp>
        <p:sp>
          <p:nvSpPr>
            <p:cNvPr id="23" name="모서리가 둥근 직사각형 38"/>
            <p:cNvSpPr/>
            <p:nvPr/>
          </p:nvSpPr>
          <p:spPr>
            <a:xfrm>
              <a:off x="587792" y="4094634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/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SAP HR 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컨설팅</a:t>
              </a:r>
            </a:p>
          </p:txBody>
        </p:sp>
        <p:sp>
          <p:nvSpPr>
            <p:cNvPr id="24" name="모서리가 둥근 직사각형 39"/>
            <p:cNvSpPr/>
            <p:nvPr/>
          </p:nvSpPr>
          <p:spPr>
            <a:xfrm>
              <a:off x="587792" y="4731446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SI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개발</a:t>
              </a: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총무</a:t>
              </a: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보안포털</a:t>
              </a: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26" name="모서리가 둥근 직사각형 40"/>
            <p:cNvSpPr/>
            <p:nvPr/>
          </p:nvSpPr>
          <p:spPr>
            <a:xfrm>
              <a:off x="587792" y="5368257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SM</a:t>
              </a:r>
            </a:p>
          </p:txBody>
        </p:sp>
      </p:grpSp>
      <p:grpSp>
        <p:nvGrpSpPr>
          <p:cNvPr id="27" name="그룹 42"/>
          <p:cNvGrpSpPr/>
          <p:nvPr/>
        </p:nvGrpSpPr>
        <p:grpSpPr>
          <a:xfrm>
            <a:off x="2105640" y="3494590"/>
            <a:ext cx="1511300" cy="2593735"/>
            <a:chOff x="470028" y="3412010"/>
            <a:chExt cx="1511300" cy="2593735"/>
          </a:xfrm>
        </p:grpSpPr>
        <p:sp>
          <p:nvSpPr>
            <p:cNvPr id="28" name="양쪽 모서리가 둥근 사각형 43"/>
            <p:cNvSpPr/>
            <p:nvPr/>
          </p:nvSpPr>
          <p:spPr>
            <a:xfrm rot="10800000">
              <a:off x="470028" y="3937472"/>
              <a:ext cx="1511300" cy="206827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A7CEEC">
                <a:alpha val="69804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71991" tIns="0" rIns="71991" bIns="7199" anchor="ctr"/>
            <a:lstStyle/>
            <a:p>
              <a:pPr algn="ctr">
                <a:spcBef>
                  <a:spcPct val="30000"/>
                </a:spcBef>
                <a:tabLst>
                  <a:tab pos="1028583" algn="l"/>
                </a:tabLst>
              </a:pPr>
              <a:endParaRPr lang="ko-KR" altLang="en-US" sz="1100" b="1" kern="0" dirty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양쪽 모서리가 둥근 사각형 44"/>
            <p:cNvSpPr/>
            <p:nvPr/>
          </p:nvSpPr>
          <p:spPr>
            <a:xfrm>
              <a:off x="470028" y="3412010"/>
              <a:ext cx="1511300" cy="52546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344A7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990" tIns="46795" rIns="89990" bIns="467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200" b="1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솔루션개발 본부</a:t>
              </a:r>
            </a:p>
          </p:txBody>
        </p:sp>
        <p:sp>
          <p:nvSpPr>
            <p:cNvPr id="30" name="모서리가 둥근 직사각형 45"/>
            <p:cNvSpPr/>
            <p:nvPr/>
          </p:nvSpPr>
          <p:spPr>
            <a:xfrm>
              <a:off x="587792" y="4094634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SW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개발</a:t>
              </a:r>
              <a:endPara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모서리가 둥근 직사각형 46"/>
            <p:cNvSpPr/>
            <p:nvPr/>
          </p:nvSpPr>
          <p:spPr>
            <a:xfrm>
              <a:off x="587792" y="4731446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기술지원</a:t>
              </a:r>
              <a:endPara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모서리가 둥근 직사각형 47"/>
            <p:cNvSpPr/>
            <p:nvPr/>
          </p:nvSpPr>
          <p:spPr>
            <a:xfrm>
              <a:off x="587792" y="5368257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Web Design</a:t>
              </a:r>
            </a:p>
          </p:txBody>
        </p:sp>
      </p:grpSp>
      <p:grpSp>
        <p:nvGrpSpPr>
          <p:cNvPr id="34" name="그룹 48"/>
          <p:cNvGrpSpPr/>
          <p:nvPr/>
        </p:nvGrpSpPr>
        <p:grpSpPr>
          <a:xfrm>
            <a:off x="469276" y="3494590"/>
            <a:ext cx="1511300" cy="2593735"/>
            <a:chOff x="470028" y="3412010"/>
            <a:chExt cx="1511300" cy="2593735"/>
          </a:xfrm>
        </p:grpSpPr>
        <p:sp>
          <p:nvSpPr>
            <p:cNvPr id="35" name="양쪽 모서리가 둥근 사각형 49"/>
            <p:cNvSpPr/>
            <p:nvPr/>
          </p:nvSpPr>
          <p:spPr>
            <a:xfrm rot="10800000">
              <a:off x="470028" y="3937472"/>
              <a:ext cx="1511300" cy="206827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A7CEEC">
                <a:alpha val="69804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71991" tIns="0" rIns="71991" bIns="7199" anchor="ctr"/>
            <a:lstStyle/>
            <a:p>
              <a:pPr algn="ctr">
                <a:spcBef>
                  <a:spcPct val="30000"/>
                </a:spcBef>
                <a:tabLst>
                  <a:tab pos="1028583" algn="l"/>
                </a:tabLst>
              </a:pPr>
              <a:endParaRPr lang="ko-KR" altLang="en-US" sz="1100" b="1" kern="0" dirty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양쪽 모서리가 둥근 사각형 50"/>
            <p:cNvSpPr/>
            <p:nvPr/>
          </p:nvSpPr>
          <p:spPr>
            <a:xfrm>
              <a:off x="470028" y="3412010"/>
              <a:ext cx="1511300" cy="52546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344A7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990" tIns="46795" rIns="89990" bIns="467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200" b="1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기업부설 연구소</a:t>
              </a:r>
            </a:p>
          </p:txBody>
        </p:sp>
        <p:sp>
          <p:nvSpPr>
            <p:cNvPr id="37" name="모서리가 둥근 직사각형 51"/>
            <p:cNvSpPr/>
            <p:nvPr/>
          </p:nvSpPr>
          <p:spPr>
            <a:xfrm>
              <a:off x="587792" y="4094634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Face Recognition</a:t>
              </a: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얼굴인식</a:t>
              </a: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38" name="모서리가 둥근 직사각형 52"/>
            <p:cNvSpPr/>
            <p:nvPr/>
          </p:nvSpPr>
          <p:spPr>
            <a:xfrm>
              <a:off x="587792" y="4731446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PoliSketch</a:t>
              </a: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(3D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몽타주</a:t>
              </a: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39" name="모서리가 둥근 직사각형 53"/>
            <p:cNvSpPr/>
            <p:nvPr/>
          </p:nvSpPr>
          <p:spPr>
            <a:xfrm>
              <a:off x="587792" y="5368257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CCTV IVS</a:t>
              </a:r>
              <a:b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화재</a:t>
              </a:r>
              <a:r>
                <a:rPr lang="en-US" altLang="ko-KR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비정형 감시</a:t>
              </a:r>
              <a:r>
                <a:rPr lang="en-US" altLang="ko-KR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</p:grpSp>
      <p:grpSp>
        <p:nvGrpSpPr>
          <p:cNvPr id="40" name="그룹 54"/>
          <p:cNvGrpSpPr/>
          <p:nvPr/>
        </p:nvGrpSpPr>
        <p:grpSpPr>
          <a:xfrm>
            <a:off x="5376864" y="3494590"/>
            <a:ext cx="1511300" cy="2593735"/>
            <a:chOff x="470028" y="3412010"/>
            <a:chExt cx="1511300" cy="2593735"/>
          </a:xfrm>
        </p:grpSpPr>
        <p:sp>
          <p:nvSpPr>
            <p:cNvPr id="41" name="양쪽 모서리가 둥근 사각형 55"/>
            <p:cNvSpPr/>
            <p:nvPr/>
          </p:nvSpPr>
          <p:spPr>
            <a:xfrm rot="10800000">
              <a:off x="470028" y="3937472"/>
              <a:ext cx="1511300" cy="206827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A7CEEC">
                <a:alpha val="69804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71991" tIns="0" rIns="71991" bIns="7199" anchor="ctr"/>
            <a:lstStyle/>
            <a:p>
              <a:pPr algn="ctr">
                <a:spcBef>
                  <a:spcPct val="30000"/>
                </a:spcBef>
                <a:tabLst>
                  <a:tab pos="1028583" algn="l"/>
                </a:tabLst>
              </a:pPr>
              <a:endParaRPr lang="ko-KR" altLang="en-US" sz="1100" b="1" kern="0" dirty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양쪽 모서리가 둥근 사각형 56"/>
            <p:cNvSpPr/>
            <p:nvPr/>
          </p:nvSpPr>
          <p:spPr>
            <a:xfrm>
              <a:off x="470028" y="3412010"/>
              <a:ext cx="1511300" cy="52546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344A7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990" tIns="46795" rIns="89990" bIns="467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200" b="1" dirty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중국법인</a:t>
              </a:r>
            </a:p>
          </p:txBody>
        </p:sp>
        <p:sp>
          <p:nvSpPr>
            <p:cNvPr id="43" name="모서리가 둥근 직사각형 57"/>
            <p:cNvSpPr/>
            <p:nvPr/>
          </p:nvSpPr>
          <p:spPr>
            <a:xfrm>
              <a:off x="587792" y="4094634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SAP 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컨설팅</a:t>
              </a:r>
              <a:endPara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모서리가 둥근 직사각형 58"/>
            <p:cNvSpPr/>
            <p:nvPr/>
          </p:nvSpPr>
          <p:spPr>
            <a:xfrm>
              <a:off x="587792" y="4731446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>
                <a:defRPr/>
              </a:pP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SI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개발</a:t>
              </a: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총무</a:t>
              </a: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보안포털</a:t>
              </a: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45" name="모서리가 둥근 직사각형 59"/>
            <p:cNvSpPr/>
            <p:nvPr/>
          </p:nvSpPr>
          <p:spPr>
            <a:xfrm>
              <a:off x="587792" y="5368257"/>
              <a:ext cx="1275773" cy="502017"/>
            </a:xfrm>
            <a:prstGeom prst="roundRect">
              <a:avLst>
                <a:gd name="adj" fmla="val 907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SM</a:t>
              </a: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3531" y="44624"/>
            <a:ext cx="9005933" cy="504056"/>
          </a:xfrm>
        </p:spPr>
        <p:txBody>
          <a:bodyPr/>
          <a:lstStyle/>
          <a:p>
            <a:r>
              <a:rPr lang="en-US" altLang="ko-KR" dirty="0" smtClean="0"/>
              <a:t>Ⅰ.2 </a:t>
            </a:r>
            <a:r>
              <a:rPr lang="ko-KR" altLang="en-US" dirty="0"/>
              <a:t>조직 및 인원 현황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>
          <a:xfrm>
            <a:off x="116463" y="671165"/>
            <a:ext cx="9445049" cy="525587"/>
          </a:xfrm>
        </p:spPr>
        <p:txBody>
          <a:bodyPr/>
          <a:lstStyle/>
          <a:p>
            <a:r>
              <a:rPr lang="ko-KR" altLang="en-US" sz="1400" b="1" dirty="0" err="1"/>
              <a:t>휴먼아이씨티는</a:t>
            </a:r>
            <a:r>
              <a:rPr lang="ko-KR" altLang="en-US" sz="1400" b="1" dirty="0"/>
              <a:t> 다음과 같이 기획관리실</a:t>
            </a:r>
            <a:r>
              <a:rPr lang="en-US" altLang="ko-KR" sz="1400" b="1" dirty="0"/>
              <a:t>, R&amp;D</a:t>
            </a:r>
            <a:r>
              <a:rPr lang="ko-KR" altLang="en-US" sz="1400" b="1" dirty="0"/>
              <a:t>본부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솔루션개발 본부</a:t>
            </a:r>
            <a:r>
              <a:rPr lang="en-US" altLang="ko-KR" sz="1400" b="1" dirty="0"/>
              <a:t>, SI </a:t>
            </a:r>
            <a:r>
              <a:rPr lang="ko-KR" altLang="en-US" sz="1400" b="1" dirty="0"/>
              <a:t>컨설팅 본부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중국법인으로 구성되어 있으며 고객 맞춤형 솔루션과 미려한 </a:t>
            </a:r>
            <a:r>
              <a:rPr lang="en-US" altLang="ko-KR" sz="1400" b="1" dirty="0"/>
              <a:t>Design </a:t>
            </a:r>
            <a:r>
              <a:rPr lang="ko-KR" altLang="en-US" sz="1400" b="1" dirty="0"/>
              <a:t>이 반영된 </a:t>
            </a:r>
            <a:r>
              <a:rPr lang="en-US" altLang="ko-KR" sz="1400" b="1" dirty="0"/>
              <a:t>Total Solution </a:t>
            </a:r>
            <a:r>
              <a:rPr lang="ko-KR" altLang="en-US" sz="1400" b="1" dirty="0"/>
              <a:t>제공을 통해 고객과 구성원의 행복한 미래를 지향하고 있습니다</a:t>
            </a:r>
            <a:r>
              <a:rPr lang="en-US" altLang="ko-KR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32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44"/>
          <p:cNvSpPr>
            <a:spLocks noChangeArrowheads="1"/>
          </p:cNvSpPr>
          <p:nvPr/>
        </p:nvSpPr>
        <p:spPr bwMode="auto">
          <a:xfrm>
            <a:off x="1865181" y="4119364"/>
            <a:ext cx="2872154" cy="1685899"/>
          </a:xfrm>
          <a:prstGeom prst="roundRect">
            <a:avLst>
              <a:gd name="adj" fmla="val 2111"/>
            </a:avLst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anchor="t"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ERP HR / e-HR </a:t>
            </a: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구축</a:t>
            </a: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채용 </a:t>
            </a: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평가시스템 구축</a:t>
            </a: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총무시스템</a:t>
            </a: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(General Affair)</a:t>
            </a: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구축</a:t>
            </a: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시스템 유지보수</a:t>
            </a: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(SM)</a:t>
            </a:r>
            <a:endParaRPr kumimoji="0" lang="en-US" altLang="ko-KR" sz="1200" kern="0" dirty="0">
              <a:solidFill>
                <a:prstClr val="black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47" name="AutoShape 44"/>
          <p:cNvSpPr>
            <a:spLocks noChangeArrowheads="1"/>
          </p:cNvSpPr>
          <p:nvPr/>
        </p:nvSpPr>
        <p:spPr bwMode="auto">
          <a:xfrm>
            <a:off x="5113867" y="1851731"/>
            <a:ext cx="2872154" cy="1708288"/>
          </a:xfrm>
          <a:prstGeom prst="roundRect">
            <a:avLst>
              <a:gd name="adj" fmla="val 2111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anchor="t"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방문예약 및 출입보안 구축 </a:t>
            </a: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보안포털 솔루션 개발</a:t>
            </a: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 (</a:t>
            </a: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비책</a:t>
            </a: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/ViChk1.0, GS</a:t>
            </a: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시스템 유지보수</a:t>
            </a: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(SM)</a:t>
            </a:r>
          </a:p>
          <a:p>
            <a:pPr algn="ctr" latinLnBrk="1"/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42875" indent="-142875" eaLnBrk="0" fontAlgn="auto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Arial" charset="0"/>
              <a:buChar char="•"/>
              <a:tabLst>
                <a:tab pos="757238" algn="l"/>
              </a:tabLst>
            </a:pPr>
            <a:endParaRPr kumimoji="0" lang="ko-KR" altLang="en-US" sz="1200" kern="0" dirty="0">
              <a:solidFill>
                <a:prstClr val="black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48" name="직사각형 52"/>
          <p:cNvSpPr/>
          <p:nvPr/>
        </p:nvSpPr>
        <p:spPr>
          <a:xfrm>
            <a:off x="2135674" y="1502490"/>
            <a:ext cx="2231691" cy="363176"/>
          </a:xfrm>
          <a:prstGeom prst="rect">
            <a:avLst/>
          </a:prstGeom>
          <a:solidFill>
            <a:srgbClr val="78ABDE"/>
          </a:solidFill>
          <a:ln>
            <a:solidFill>
              <a:srgbClr val="78ABDE"/>
            </a:solidFill>
          </a:ln>
          <a:effectLst/>
        </p:spPr>
        <p:txBody>
          <a:bodyPr wrap="square">
            <a:spAutoFit/>
          </a:bodyPr>
          <a:lstStyle/>
          <a:p>
            <a:pPr marL="612000" indent="-612000" algn="ctr" eaLnBrk="0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1600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 &amp; D </a:t>
            </a:r>
            <a:r>
              <a:rPr kumimoji="0" lang="ko-KR" altLang="en-US" sz="1600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분야</a:t>
            </a:r>
          </a:p>
        </p:txBody>
      </p:sp>
      <p:sp>
        <p:nvSpPr>
          <p:cNvPr id="49" name="AutoShape 44"/>
          <p:cNvSpPr>
            <a:spLocks noChangeArrowheads="1"/>
          </p:cNvSpPr>
          <p:nvPr/>
        </p:nvSpPr>
        <p:spPr bwMode="auto">
          <a:xfrm>
            <a:off x="1863642" y="1908219"/>
            <a:ext cx="2901536" cy="1651800"/>
          </a:xfrm>
          <a:prstGeom prst="roundRect">
            <a:avLst>
              <a:gd name="adj" fmla="val 2111"/>
            </a:avLst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anchor="t"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3D</a:t>
            </a: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얼굴영상 촬영장비 개발</a:t>
            </a: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3D</a:t>
            </a: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얼굴인식 시스템 개발</a:t>
            </a: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CCTV </a:t>
            </a: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영상분석 기술 개발</a:t>
            </a: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화재 </a:t>
            </a:r>
            <a:r>
              <a:rPr lang="en-US" altLang="ko-KR" sz="1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&amp; </a:t>
            </a:r>
            <a:r>
              <a:rPr lang="ko-KR" altLang="en-US" sz="1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비정형 위험감지</a:t>
            </a: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관련 특허 </a:t>
            </a: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건 등록</a:t>
            </a:r>
            <a:endParaRPr kumimoji="0" lang="en-US" altLang="ko-KR" sz="1200" kern="0" dirty="0">
              <a:solidFill>
                <a:prstClr val="black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pPr marL="85725" indent="-85725" algn="l" eaLnBrk="0" fontAlgn="auto" latinLnBrk="1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tabLst>
                <a:tab pos="757238" algn="l"/>
              </a:tabLst>
              <a:defRPr/>
            </a:pPr>
            <a:endParaRPr kumimoji="0" lang="en-US" altLang="ko-KR" sz="1200" kern="0" dirty="0">
              <a:solidFill>
                <a:prstClr val="black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50" name="AutoShape 44"/>
          <p:cNvSpPr>
            <a:spLocks noChangeArrowheads="1"/>
          </p:cNvSpPr>
          <p:nvPr/>
        </p:nvSpPr>
        <p:spPr bwMode="auto">
          <a:xfrm>
            <a:off x="5124862" y="4140764"/>
            <a:ext cx="2875228" cy="1664500"/>
          </a:xfrm>
          <a:prstGeom prst="roundRect">
            <a:avLst>
              <a:gd name="adj" fmla="val 2111"/>
            </a:avLst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90000" tIns="46800" rIns="90000" bIns="46800" anchor="t"/>
          <a:lstStyle/>
          <a:p>
            <a:pPr marL="171450" indent="-171450" latinLnBrk="1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Graphic Design</a:t>
            </a: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Web Design</a:t>
            </a: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Solution UI Design</a:t>
            </a:r>
          </a:p>
          <a:p>
            <a:pPr marL="171450" indent="-171450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Homepage </a:t>
            </a:r>
            <a:r>
              <a:rPr lang="ko-KR" altLang="en-US" sz="12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구축 및 운영</a:t>
            </a:r>
            <a:endParaRPr lang="en-US" altLang="ko-KR" sz="12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099797" y="1424310"/>
            <a:ext cx="2900293" cy="58676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78ABD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600" b="1" dirty="0">
                <a:solidFill>
                  <a:srgbClr val="FFFFFF"/>
                </a:solidFill>
                <a:latin typeface="+mn-ea"/>
                <a:ea typeface="+mn-ea"/>
              </a:rPr>
              <a:t>출입보안</a:t>
            </a:r>
            <a:r>
              <a:rPr lang="en-US" altLang="ko-KR" sz="1600" b="1" dirty="0">
                <a:solidFill>
                  <a:srgbClr val="FFFFFF"/>
                </a:solidFill>
                <a:latin typeface="+mn-ea"/>
                <a:ea typeface="+mn-ea"/>
              </a:rPr>
              <a:t>/</a:t>
            </a:r>
            <a:r>
              <a:rPr lang="ko-KR" altLang="en-US" sz="1600" b="1" dirty="0">
                <a:solidFill>
                  <a:srgbClr val="FFFFFF"/>
                </a:solidFill>
                <a:latin typeface="+mn-ea"/>
                <a:ea typeface="+mn-ea"/>
              </a:rPr>
              <a:t>보안포털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863643" y="1424310"/>
            <a:ext cx="2900293" cy="58676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78ABD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rgbClr val="FFFFFF"/>
                </a:solidFill>
                <a:latin typeface="+mn-ea"/>
                <a:ea typeface="+mn-ea"/>
              </a:rPr>
              <a:t>R &amp; D </a:t>
            </a:r>
            <a:r>
              <a:rPr lang="ko-KR" altLang="en-US" sz="1600" b="1" dirty="0">
                <a:solidFill>
                  <a:srgbClr val="FFFFFF"/>
                </a:solidFill>
                <a:latin typeface="+mn-ea"/>
                <a:ea typeface="+mn-ea"/>
              </a:rPr>
              <a:t>분야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5124863" y="3669555"/>
            <a:ext cx="2875228" cy="58676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78ABD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rgbClr val="FFFFFF"/>
                </a:solidFill>
                <a:latin typeface="+mn-ea"/>
                <a:ea typeface="+mn-ea"/>
              </a:rPr>
              <a:t>Design</a:t>
            </a:r>
            <a:endParaRPr lang="ko-KR" altLang="en-US" sz="16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54185" y="3679244"/>
            <a:ext cx="2900293" cy="58676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78ABD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600" b="1" dirty="0">
                <a:solidFill>
                  <a:srgbClr val="FFFFFF"/>
                </a:solidFill>
                <a:latin typeface="+mn-ea"/>
                <a:ea typeface="+mn-ea"/>
              </a:rPr>
              <a:t>인적자원관리</a:t>
            </a:r>
            <a:r>
              <a:rPr lang="en-US" altLang="ko-KR" sz="1600" b="1" dirty="0">
                <a:solidFill>
                  <a:srgbClr val="FFFFFF"/>
                </a:solidFill>
                <a:latin typeface="+mn-ea"/>
                <a:ea typeface="+mn-ea"/>
              </a:rPr>
              <a:t>/</a:t>
            </a:r>
            <a:r>
              <a:rPr lang="ko-KR" altLang="en-US" sz="1600" b="1" dirty="0">
                <a:solidFill>
                  <a:srgbClr val="FFFFFF"/>
                </a:solidFill>
                <a:latin typeface="+mn-ea"/>
                <a:ea typeface="+mn-ea"/>
              </a:rPr>
              <a:t>총무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3531" y="44624"/>
            <a:ext cx="8933925" cy="504056"/>
          </a:xfrm>
        </p:spPr>
        <p:txBody>
          <a:bodyPr/>
          <a:lstStyle/>
          <a:p>
            <a:r>
              <a:rPr lang="en-US" altLang="ko-KR" dirty="0" smtClean="0"/>
              <a:t>Ⅰ.3 </a:t>
            </a:r>
            <a:r>
              <a:rPr lang="ko-KR" altLang="en-US" dirty="0"/>
              <a:t>주요 사업 분야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>
          <a:xfrm>
            <a:off x="116463" y="671165"/>
            <a:ext cx="9373041" cy="525587"/>
          </a:xfrm>
        </p:spPr>
        <p:txBody>
          <a:bodyPr/>
          <a:lstStyle/>
          <a:p>
            <a:r>
              <a:rPr lang="ko-KR" altLang="en-US" sz="1400" b="1" dirty="0"/>
              <a:t>고객사의 효율적 업무 운영을 위한 인사총무 시스템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및 </a:t>
            </a:r>
            <a:r>
              <a:rPr lang="en-US" altLang="ko-KR" sz="1400" b="1" dirty="0"/>
              <a:t>SI</a:t>
            </a:r>
            <a:r>
              <a:rPr lang="ko-KR" altLang="en-US" sz="1400" b="1" dirty="0"/>
              <a:t>솔루션 개발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운영 서비스를 제공하고 있으며 기업부설연구소를 통해 얼굴인식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위험감지 등 영상분석 응용분야 연구개발 역량을 높여가고 있습니다</a:t>
            </a:r>
            <a:r>
              <a:rPr lang="en-US" altLang="ko-KR" sz="1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86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615462"/>
      </p:ext>
    </p:extLst>
  </p:cSld>
  <p:clrMapOvr>
    <a:masterClrMapping/>
  </p:clrMapOvr>
</p:sld>
</file>

<file path=ppt/theme/theme1.xml><?xml version="1.0" encoding="utf-8"?>
<a:theme xmlns:a="http://schemas.openxmlformats.org/drawingml/2006/main" name="HICT_Template_Theme1_2017">
  <a:themeElements>
    <a:clrScheme name="HICT_Theme_20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B0AB"/>
      </a:accent1>
      <a:accent2>
        <a:srgbClr val="5AB0E5"/>
      </a:accent2>
      <a:accent3>
        <a:srgbClr val="2B84C8"/>
      </a:accent3>
      <a:accent4>
        <a:srgbClr val="284378"/>
      </a:accent4>
      <a:accent5>
        <a:srgbClr val="676BCF"/>
      </a:accent5>
      <a:accent6>
        <a:srgbClr val="9DA9B5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13577</TotalTime>
  <Words>468</Words>
  <Application>Microsoft Office PowerPoint</Application>
  <PresentationFormat>A4 용지(210x297mm)</PresentationFormat>
  <Paragraphs>122</Paragraphs>
  <Slides>5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HICT_Template_Theme1_2017</vt:lpstr>
      <vt:lpstr>회사 소개서</vt:lpstr>
      <vt:lpstr>Ⅰ.1 일반 현황</vt:lpstr>
      <vt:lpstr>Ⅰ.2 조직 및 인원 현황</vt:lpstr>
      <vt:lpstr>Ⅰ.3 주요 사업 분야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hict</dc:creator>
  <cp:lastModifiedBy>kisuya</cp:lastModifiedBy>
  <cp:revision>1276</cp:revision>
  <dcterms:created xsi:type="dcterms:W3CDTF">2017-02-23T06:20:40Z</dcterms:created>
  <dcterms:modified xsi:type="dcterms:W3CDTF">2017-08-21T09:55:18Z</dcterms:modified>
</cp:coreProperties>
</file>