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  <p:sldMasterId id="2147483808" r:id="rId2"/>
    <p:sldMasterId id="2147483821" r:id="rId3"/>
    <p:sldMasterId id="2147483834" r:id="rId4"/>
  </p:sldMasterIdLst>
  <p:notesMasterIdLst>
    <p:notesMasterId r:id="rId12"/>
  </p:notesMasterIdLst>
  <p:handoutMasterIdLst>
    <p:handoutMasterId r:id="rId13"/>
  </p:handoutMasterIdLst>
  <p:sldIdLst>
    <p:sldId id="641" r:id="rId5"/>
    <p:sldId id="629" r:id="rId6"/>
    <p:sldId id="642" r:id="rId7"/>
    <p:sldId id="643" r:id="rId8"/>
    <p:sldId id="644" r:id="rId9"/>
    <p:sldId id="654" r:id="rId10"/>
    <p:sldId id="646" r:id="rId11"/>
  </p:sldIdLst>
  <p:sldSz cx="9144000" cy="6858000" type="screen4x3"/>
  <p:notesSz cx="6648450" cy="9782175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굵은으뜸체" pitchFamily="18" charset="-127"/>
        <a:ea typeface="굵은으뜸체" pitchFamily="18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굵은으뜸체" pitchFamily="18" charset="-127"/>
        <a:ea typeface="굵은으뜸체" pitchFamily="18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굵은으뜸체" pitchFamily="18" charset="-127"/>
        <a:ea typeface="굵은으뜸체" pitchFamily="18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굵은으뜸체" pitchFamily="18" charset="-127"/>
        <a:ea typeface="굵은으뜸체" pitchFamily="18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굵은으뜸체" pitchFamily="18" charset="-127"/>
        <a:ea typeface="굵은으뜸체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굵은으뜸체" pitchFamily="18" charset="-127"/>
        <a:ea typeface="굵은으뜸체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굵은으뜸체" pitchFamily="18" charset="-127"/>
        <a:ea typeface="굵은으뜸체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굵은으뜸체" pitchFamily="18" charset="-127"/>
        <a:ea typeface="굵은으뜸체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굵은으뜸체" pitchFamily="18" charset="-127"/>
        <a:ea typeface="굵은으뜸체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FF9933"/>
    <a:srgbClr val="3366FF"/>
    <a:srgbClr val="0033CC"/>
    <a:srgbClr val="00CC99"/>
    <a:srgbClr val="660033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26" autoAdjust="0"/>
    <p:restoredTop sz="99878" autoAdjust="0"/>
  </p:normalViewPr>
  <p:slideViewPr>
    <p:cSldViewPr>
      <p:cViewPr>
        <p:scale>
          <a:sx n="70" d="100"/>
          <a:sy n="70" d="100"/>
        </p:scale>
        <p:origin x="-1260" y="-228"/>
      </p:cViewPr>
      <p:guideLst>
        <p:guide orient="horz" pos="2341"/>
        <p:guide orient="horz" pos="4020"/>
        <p:guide orient="horz" pos="1888"/>
        <p:guide orient="horz" pos="2659"/>
        <p:guide orient="horz" pos="2976"/>
        <p:guide pos="3243"/>
        <p:guide pos="2200"/>
        <p:guide pos="249"/>
        <p:guide pos="2880"/>
        <p:guide pos="5511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514" y="-96"/>
      </p:cViewPr>
      <p:guideLst>
        <p:guide orient="horz" pos="3081"/>
        <p:guide pos="20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60" tIns="45081" rIns="90160" bIns="45081" numCol="1" anchor="t" anchorCtr="0" compatLnSpc="1">
            <a:prstTxWarp prst="textNoShape">
              <a:avLst/>
            </a:prstTxWarp>
          </a:bodyPr>
          <a:lstStyle>
            <a:lvl1pPr algn="l" defTabSz="895350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5550" y="0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60" tIns="45081" rIns="90160" bIns="45081" numCol="1" anchor="t" anchorCtr="0" compatLnSpc="1">
            <a:prstTxWarp prst="textNoShape">
              <a:avLst/>
            </a:prstTxWarp>
          </a:bodyPr>
          <a:lstStyle>
            <a:lvl1pPr algn="r" defTabSz="895350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29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91638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60" tIns="45081" rIns="90160" bIns="45081" numCol="1" anchor="b" anchorCtr="0" compatLnSpc="1">
            <a:prstTxWarp prst="textNoShape">
              <a:avLst/>
            </a:prstTxWarp>
          </a:bodyPr>
          <a:lstStyle>
            <a:lvl1pPr algn="l" defTabSz="895350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29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5550" y="9291638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60" tIns="45081" rIns="90160" bIns="45081" numCol="1" anchor="b" anchorCtr="0" compatLnSpc="1">
            <a:prstTxWarp prst="textNoShape">
              <a:avLst/>
            </a:prstTxWarp>
          </a:bodyPr>
          <a:lstStyle>
            <a:lvl1pPr algn="r" defTabSz="895350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F98CE2B9-8A17-4B48-9653-7F8C934CF1F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77484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60" tIns="45081" rIns="90160" bIns="45081" numCol="1" anchor="t" anchorCtr="0" compatLnSpc="1">
            <a:prstTxWarp prst="textNoShape">
              <a:avLst/>
            </a:prstTxWarp>
          </a:bodyPr>
          <a:lstStyle>
            <a:lvl1pPr algn="l" defTabSz="895350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5550" y="0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60" tIns="45081" rIns="90160" bIns="45081" numCol="1" anchor="t" anchorCtr="0" compatLnSpc="1">
            <a:prstTxWarp prst="textNoShape">
              <a:avLst/>
            </a:prstTxWarp>
          </a:bodyPr>
          <a:lstStyle>
            <a:lvl1pPr algn="r" defTabSz="895350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2650" y="733425"/>
            <a:ext cx="4891088" cy="3668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3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8338" y="4645025"/>
            <a:ext cx="5311775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60" tIns="45081" rIns="90160" bIns="450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23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1638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60" tIns="45081" rIns="90160" bIns="45081" numCol="1" anchor="b" anchorCtr="0" compatLnSpc="1">
            <a:prstTxWarp prst="textNoShape">
              <a:avLst/>
            </a:prstTxWarp>
          </a:bodyPr>
          <a:lstStyle>
            <a:lvl1pPr algn="l" defTabSz="895350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23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550" y="9291638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60" tIns="45081" rIns="90160" bIns="45081" numCol="1" anchor="b" anchorCtr="0" compatLnSpc="1">
            <a:prstTxWarp prst="textNoShape">
              <a:avLst/>
            </a:prstTxWarp>
          </a:bodyPr>
          <a:lstStyle>
            <a:lvl1pPr algn="r" defTabSz="895350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7EA9B6B-005F-41CC-AB1C-F066B4286BC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46371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/>
              <a:pPr/>
              <a:t>2017-08-30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/>
              <a:pPr/>
              <a:t>2017-08-30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/>
              <a:pPr/>
              <a:t>2017-08-30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5412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63421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3113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26940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3511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4698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70654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/>
              <a:pPr/>
              <a:t>2017-08-30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94824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8894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6850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2442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0101253"/>
      </p:ext>
    </p:extLst>
  </p:cSld>
  <p:clrMapOvr>
    <a:masterClrMapping/>
  </p:clrMapOvr>
  <p:transition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65401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9934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6514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6615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0040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/>
              <a:pPr/>
              <a:t>2017-08-30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0964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34469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1422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0296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2392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0943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172169"/>
      </p:ext>
    </p:extLst>
  </p:cSld>
  <p:clrMapOvr>
    <a:masterClrMapping/>
  </p:clrMapOvr>
  <p:transition>
    <p:strips dir="r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88102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2860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7512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/>
              <a:pPr/>
              <a:t>2017-08-30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4018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35373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7392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8782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2885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1007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56769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3434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6806731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/>
              <a:pPr/>
              <a:t>2017-08-30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/>
              <a:pPr/>
              <a:t>2017-08-30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/>
              <a:pPr/>
              <a:t>2017-08-30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/>
              <a:pPr/>
              <a:t>2017-08-30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3435-60AC-427D-A463-CA63CF5BA5F8}" type="datetimeFigureOut">
              <a:rPr lang="ko-KR" altLang="en-US" smtClean="0"/>
              <a:pPr/>
              <a:t>2017-08-30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5965-10CD-4192-9869-C58818257D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E3435-60AC-427D-A463-CA63CF5BA5F8}" type="datetimeFigureOut">
              <a:rPr lang="ko-KR" altLang="en-US" smtClean="0"/>
              <a:pPr/>
              <a:t>2017-08-30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85965-10CD-4192-9869-C58818257DA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96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77075" y="6453188"/>
            <a:ext cx="1979613" cy="3603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E3435-60AC-427D-A463-CA63CF5BA5F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85965-10CD-4192-9869-C58818257D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96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77075" y="6453188"/>
            <a:ext cx="1979613" cy="3603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648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E3435-60AC-427D-A463-CA63CF5BA5F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85965-10CD-4192-9869-C58818257D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96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77075" y="6453188"/>
            <a:ext cx="1979613" cy="3603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704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E3435-60AC-427D-A463-CA63CF5BA5F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2017-08-30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85965-10CD-4192-9869-C58818257DA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96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77075" y="6453188"/>
            <a:ext cx="1979613" cy="3603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296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13" Type="http://schemas.openxmlformats.org/officeDocument/2006/relationships/image" Target="../media/image22.png"/><Relationship Id="rId18" Type="http://schemas.openxmlformats.org/officeDocument/2006/relationships/image" Target="../media/image2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image" Target="../media/image11.pn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110"/>
          <p:cNvSpPr>
            <a:spLocks noChangeArrowheads="1"/>
          </p:cNvSpPr>
          <p:nvPr/>
        </p:nvSpPr>
        <p:spPr bwMode="auto">
          <a:xfrm>
            <a:off x="395288" y="908050"/>
            <a:ext cx="8353425" cy="21605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CC">
                  <a:alpha val="7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883804" name="Group 1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107517"/>
              </p:ext>
            </p:extLst>
          </p:nvPr>
        </p:nvGraphicFramePr>
        <p:xfrm>
          <a:off x="1042988" y="3068638"/>
          <a:ext cx="3889052" cy="1684911"/>
        </p:xfrm>
        <a:graphic>
          <a:graphicData uri="http://schemas.openxmlformats.org/drawingml/2006/table">
            <a:tbl>
              <a:tblPr/>
              <a:tblGrid>
                <a:gridCol w="1224756"/>
                <a:gridCol w="2664296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업 체 명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다빈치케이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㈜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설 </a:t>
                      </a: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립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일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2009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년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월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 표 자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이 명애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주  소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서울시 금천구 가산동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543-1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디폴리스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B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동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1603-3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호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홈페이지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ea"/>
                          <a:ea typeface="+mn-ea"/>
                        </a:rPr>
                        <a:t>www.davinch-k.com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1" name="Text Box 1102"/>
          <p:cNvSpPr txBox="1">
            <a:spLocks noChangeArrowheads="1"/>
          </p:cNvSpPr>
          <p:nvPr/>
        </p:nvSpPr>
        <p:spPr bwMode="auto">
          <a:xfrm>
            <a:off x="611188" y="336550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ko-KR" altLang="en-US" sz="2800" b="1" dirty="0">
                <a:latin typeface="HY헤드라인M" pitchFamily="18" charset="-127"/>
                <a:ea typeface="HY헤드라인M" pitchFamily="18" charset="-127"/>
              </a:rPr>
              <a:t>회사소개</a:t>
            </a:r>
          </a:p>
        </p:txBody>
      </p:sp>
      <p:sp>
        <p:nvSpPr>
          <p:cNvPr id="11292" name="Text Box 1103"/>
          <p:cNvSpPr txBox="1">
            <a:spLocks noChangeArrowheads="1"/>
          </p:cNvSpPr>
          <p:nvPr/>
        </p:nvSpPr>
        <p:spPr bwMode="auto">
          <a:xfrm>
            <a:off x="1025352" y="1124744"/>
            <a:ext cx="7020272" cy="9387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ko-KR" altLang="en-US" sz="2200" b="1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바이오 헬스 전문 기업</a:t>
            </a:r>
            <a:endParaRPr lang="en-US" altLang="ko-KR" sz="2200" b="1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>
              <a:spcBef>
                <a:spcPct val="50000"/>
              </a:spcBef>
            </a:pPr>
            <a:r>
              <a:rPr lang="en-US" altLang="ko-KR" sz="2200" b="1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200" b="1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생명공학 </a:t>
            </a:r>
            <a:r>
              <a:rPr lang="ko-KR" altLang="en-US" sz="2200" b="1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연구용 </a:t>
            </a:r>
            <a:r>
              <a:rPr lang="ko-KR" altLang="en-US" sz="2200" b="1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제품과 의료 진단 제품</a:t>
            </a:r>
            <a:r>
              <a:rPr lang="en-US" altLang="ko-KR" sz="2200" b="1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200" b="1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2200" b="1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83792" name="AutoShape 1104"/>
          <p:cNvSpPr>
            <a:spLocks noChangeArrowheads="1"/>
          </p:cNvSpPr>
          <p:nvPr/>
        </p:nvSpPr>
        <p:spPr bwMode="auto">
          <a:xfrm flipH="1">
            <a:off x="1474788" y="2349500"/>
            <a:ext cx="2520950" cy="471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66CC">
                  <a:gamma/>
                  <a:shade val="48627"/>
                  <a:invGamma/>
                </a:srgbClr>
              </a:gs>
              <a:gs pos="50000">
                <a:srgbClr val="0066CC"/>
              </a:gs>
              <a:gs pos="100000">
                <a:srgbClr val="0066CC">
                  <a:gamma/>
                  <a:shade val="48627"/>
                  <a:invGamma/>
                </a:srgbClr>
              </a:gs>
            </a:gsLst>
            <a:lin ang="0" scaled="1"/>
          </a:gradFill>
          <a:ln w="28575" algn="ctr">
            <a:solidFill>
              <a:srgbClr val="DDDDDD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ko-KR" altLang="ko-KR" sz="200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회사 개요</a:t>
            </a:r>
          </a:p>
        </p:txBody>
      </p:sp>
      <p:sp>
        <p:nvSpPr>
          <p:cNvPr id="11296" name="Text Box 1123"/>
          <p:cNvSpPr txBox="1">
            <a:spLocks noChangeArrowheads="1"/>
          </p:cNvSpPr>
          <p:nvPr/>
        </p:nvSpPr>
        <p:spPr bwMode="auto">
          <a:xfrm>
            <a:off x="5499100" y="4516438"/>
            <a:ext cx="18415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ko-KR" altLang="ko-KR" sz="2400"/>
          </a:p>
        </p:txBody>
      </p:sp>
    </p:spTree>
    <p:extLst>
      <p:ext uri="{BB962C8B-B14F-4D97-AF65-F5344CB8AC3E}">
        <p14:creationId xmlns:p14="http://schemas.microsoft.com/office/powerpoint/2010/main" val="75213711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87" name="Rectangle 15"/>
          <p:cNvSpPr>
            <a:spLocks noChangeArrowheads="1"/>
          </p:cNvSpPr>
          <p:nvPr/>
        </p:nvSpPr>
        <p:spPr bwMode="auto">
          <a:xfrm>
            <a:off x="276986" y="2576571"/>
            <a:ext cx="8659812" cy="2395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2293" name="Line 16"/>
          <p:cNvSpPr>
            <a:spLocks noChangeShapeType="1"/>
          </p:cNvSpPr>
          <p:nvPr/>
        </p:nvSpPr>
        <p:spPr bwMode="auto">
          <a:xfrm flipH="1">
            <a:off x="2852738" y="1649413"/>
            <a:ext cx="71437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2294" name="Line 17"/>
          <p:cNvSpPr>
            <a:spLocks noChangeShapeType="1"/>
          </p:cNvSpPr>
          <p:nvPr/>
        </p:nvSpPr>
        <p:spPr bwMode="auto">
          <a:xfrm>
            <a:off x="2779713" y="1720850"/>
            <a:ext cx="1512887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01497" name="AutoShape 25"/>
          <p:cNvSpPr>
            <a:spLocks noChangeArrowheads="1"/>
          </p:cNvSpPr>
          <p:nvPr/>
        </p:nvSpPr>
        <p:spPr bwMode="auto">
          <a:xfrm flipH="1">
            <a:off x="496888" y="4367624"/>
            <a:ext cx="1079500" cy="328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66CC">
                  <a:gamma/>
                  <a:shade val="48627"/>
                  <a:invGamma/>
                </a:srgbClr>
              </a:gs>
              <a:gs pos="50000">
                <a:srgbClr val="0066CC"/>
              </a:gs>
              <a:gs pos="100000">
                <a:srgbClr val="0066CC">
                  <a:gamma/>
                  <a:shade val="48627"/>
                  <a:invGamma/>
                </a:srgbClr>
              </a:gs>
            </a:gsLst>
            <a:lin ang="0" scaled="1"/>
          </a:gradFill>
          <a:ln w="28575" algn="ctr">
            <a:solidFill>
              <a:srgbClr val="DDDDDD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ko-KR" altLang="en-US" sz="12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경영관리</a:t>
            </a:r>
            <a:endParaRPr lang="ko-KR" altLang="en-US" sz="1200" dirty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01498" name="AutoShape 26"/>
          <p:cNvSpPr>
            <a:spLocks noChangeArrowheads="1"/>
          </p:cNvSpPr>
          <p:nvPr/>
        </p:nvSpPr>
        <p:spPr bwMode="auto">
          <a:xfrm flipH="1">
            <a:off x="1907704" y="4396531"/>
            <a:ext cx="1079500" cy="328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66CC">
                  <a:gamma/>
                  <a:shade val="48627"/>
                  <a:invGamma/>
                </a:srgbClr>
              </a:gs>
              <a:gs pos="50000">
                <a:srgbClr val="0066CC"/>
              </a:gs>
              <a:gs pos="100000">
                <a:srgbClr val="0066CC">
                  <a:gamma/>
                  <a:shade val="48627"/>
                  <a:invGamma/>
                </a:srgbClr>
              </a:gs>
            </a:gsLst>
            <a:lin ang="0" scaled="1"/>
          </a:gradFill>
          <a:ln w="28575" algn="ctr">
            <a:solidFill>
              <a:srgbClr val="DDDDDD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ko-KR" altLang="en-US" sz="120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개발팀</a:t>
            </a:r>
            <a:endParaRPr lang="ko-KR" altLang="en-US" sz="1200" dirty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01500" name="AutoShape 28"/>
          <p:cNvSpPr>
            <a:spLocks noChangeArrowheads="1"/>
          </p:cNvSpPr>
          <p:nvPr/>
        </p:nvSpPr>
        <p:spPr bwMode="auto">
          <a:xfrm flipH="1">
            <a:off x="3275856" y="4367624"/>
            <a:ext cx="1079500" cy="35752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66CC">
                  <a:gamma/>
                  <a:shade val="48627"/>
                  <a:invGamma/>
                </a:srgbClr>
              </a:gs>
              <a:gs pos="50000">
                <a:srgbClr val="0066CC"/>
              </a:gs>
              <a:gs pos="100000">
                <a:srgbClr val="0066CC">
                  <a:gamma/>
                  <a:shade val="48627"/>
                  <a:invGamma/>
                </a:srgbClr>
              </a:gs>
            </a:gsLst>
            <a:lin ang="0" scaled="1"/>
          </a:gradFill>
          <a:ln w="28575" algn="ctr">
            <a:solidFill>
              <a:srgbClr val="DDDDDD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ko-KR" altLang="en-US" sz="1200" dirty="0" err="1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마케팅팀</a:t>
            </a:r>
            <a:endParaRPr lang="ko-KR" altLang="en-US" sz="1200" dirty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01504" name="AutoShape 32"/>
          <p:cNvSpPr>
            <a:spLocks noChangeArrowheads="1"/>
          </p:cNvSpPr>
          <p:nvPr/>
        </p:nvSpPr>
        <p:spPr bwMode="auto">
          <a:xfrm flipH="1">
            <a:off x="6178522" y="3698492"/>
            <a:ext cx="1079500" cy="328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0" scaled="1"/>
          </a:gradFill>
          <a:ln w="28575" algn="ctr">
            <a:solidFill>
              <a:srgbClr val="DDDDDD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ko-KR" altLang="en-US" sz="1200" dirty="0" smtClean="0">
                <a:solidFill>
                  <a:srgbClr val="003300"/>
                </a:solidFill>
                <a:latin typeface="HY헤드라인M" pitchFamily="18" charset="-127"/>
                <a:ea typeface="HY헤드라인M" pitchFamily="18" charset="-127"/>
              </a:rPr>
              <a:t>부설연구소</a:t>
            </a:r>
            <a:endParaRPr lang="en-US" altLang="ko-KR" sz="1200" dirty="0" smtClean="0">
              <a:solidFill>
                <a:srgbClr val="0033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303" name="Line 33"/>
          <p:cNvSpPr>
            <a:spLocks noChangeShapeType="1"/>
          </p:cNvSpPr>
          <p:nvPr/>
        </p:nvSpPr>
        <p:spPr bwMode="auto">
          <a:xfrm flipV="1">
            <a:off x="1036638" y="3878731"/>
            <a:ext cx="5141884" cy="1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01507" name="AutoShape 35"/>
          <p:cNvSpPr>
            <a:spLocks noChangeArrowheads="1"/>
          </p:cNvSpPr>
          <p:nvPr/>
        </p:nvSpPr>
        <p:spPr bwMode="auto">
          <a:xfrm flipH="1">
            <a:off x="7380163" y="3698492"/>
            <a:ext cx="1584325" cy="328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0" scaled="1"/>
          </a:gradFill>
          <a:ln w="28575" algn="ctr">
            <a:solidFill>
              <a:srgbClr val="DDDDDD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ko-KR" altLang="en-US" sz="1200" dirty="0">
                <a:solidFill>
                  <a:srgbClr val="003300"/>
                </a:solidFill>
                <a:latin typeface="HY헤드라인M" pitchFamily="18" charset="-127"/>
                <a:ea typeface="HY헤드라인M" pitchFamily="18" charset="-127"/>
              </a:rPr>
              <a:t>산</a:t>
            </a:r>
            <a:r>
              <a:rPr lang="en-US" altLang="ko-KR" sz="1200" dirty="0">
                <a:solidFill>
                  <a:srgbClr val="0033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200" dirty="0">
                <a:solidFill>
                  <a:srgbClr val="003300"/>
                </a:solidFill>
                <a:latin typeface="HY헤드라인M" pitchFamily="18" charset="-127"/>
                <a:ea typeface="HY헤드라인M" pitchFamily="18" charset="-127"/>
              </a:rPr>
              <a:t>학</a:t>
            </a:r>
            <a:r>
              <a:rPr lang="en-US" altLang="ko-KR" sz="1200" dirty="0">
                <a:solidFill>
                  <a:srgbClr val="0033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200" dirty="0">
                <a:solidFill>
                  <a:srgbClr val="003300"/>
                </a:solidFill>
                <a:latin typeface="HY헤드라인M" pitchFamily="18" charset="-127"/>
                <a:ea typeface="HY헤드라인M" pitchFamily="18" charset="-127"/>
              </a:rPr>
              <a:t>연 </a:t>
            </a:r>
            <a:r>
              <a:rPr lang="ko-KR" altLang="en-US" sz="1200" dirty="0" err="1">
                <a:solidFill>
                  <a:srgbClr val="003300"/>
                </a:solidFill>
                <a:latin typeface="HY헤드라인M" pitchFamily="18" charset="-127"/>
                <a:ea typeface="HY헤드라인M" pitchFamily="18" charset="-127"/>
              </a:rPr>
              <a:t>자문위워회</a:t>
            </a:r>
            <a:endParaRPr lang="ko-KR" altLang="en-US" sz="1200" dirty="0">
              <a:solidFill>
                <a:srgbClr val="0033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306" name="Line 36"/>
          <p:cNvSpPr>
            <a:spLocks noChangeShapeType="1"/>
          </p:cNvSpPr>
          <p:nvPr/>
        </p:nvSpPr>
        <p:spPr bwMode="auto">
          <a:xfrm flipV="1">
            <a:off x="2455117" y="3878733"/>
            <a:ext cx="0" cy="504825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2308" name="Line 38"/>
          <p:cNvSpPr>
            <a:spLocks noChangeShapeType="1"/>
          </p:cNvSpPr>
          <p:nvPr/>
        </p:nvSpPr>
        <p:spPr bwMode="auto">
          <a:xfrm flipV="1">
            <a:off x="3823544" y="3861048"/>
            <a:ext cx="0" cy="504825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2311" name="Text Box 41"/>
          <p:cNvSpPr txBox="1">
            <a:spLocks noChangeArrowheads="1"/>
          </p:cNvSpPr>
          <p:nvPr/>
        </p:nvSpPr>
        <p:spPr bwMode="auto">
          <a:xfrm>
            <a:off x="3763662" y="476672"/>
            <a:ext cx="1568724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ko-KR" altLang="en-US" sz="28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조직도</a:t>
            </a:r>
            <a:endParaRPr lang="ko-KR" altLang="en-US" sz="200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01514" name="AutoShape 42"/>
          <p:cNvSpPr>
            <a:spLocks noChangeArrowheads="1"/>
          </p:cNvSpPr>
          <p:nvPr/>
        </p:nvSpPr>
        <p:spPr bwMode="auto">
          <a:xfrm flipH="1">
            <a:off x="3943350" y="2786474"/>
            <a:ext cx="1079500" cy="328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0" scaled="1"/>
          </a:gradFill>
          <a:ln w="28575" algn="ctr">
            <a:solidFill>
              <a:srgbClr val="DDDDDD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ko-KR" altLang="en-US" sz="1200" dirty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대표이사</a:t>
            </a:r>
          </a:p>
        </p:txBody>
      </p:sp>
      <p:sp>
        <p:nvSpPr>
          <p:cNvPr id="20" name="Line 38"/>
          <p:cNvSpPr>
            <a:spLocks noChangeShapeType="1"/>
          </p:cNvSpPr>
          <p:nvPr/>
        </p:nvSpPr>
        <p:spPr bwMode="auto">
          <a:xfrm flipV="1">
            <a:off x="1013788" y="3862799"/>
            <a:ext cx="0" cy="504825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1" name="Line 38"/>
          <p:cNvSpPr>
            <a:spLocks noChangeShapeType="1"/>
          </p:cNvSpPr>
          <p:nvPr/>
        </p:nvSpPr>
        <p:spPr bwMode="auto">
          <a:xfrm flipV="1">
            <a:off x="4483100" y="3176586"/>
            <a:ext cx="0" cy="702146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4256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4479925" y="28321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endParaRPr lang="ko-KR" altLang="ko-KR" sz="4400">
              <a:solidFill>
                <a:srgbClr val="1F497D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19909" name="Rectangle 5"/>
          <p:cNvSpPr>
            <a:spLocks noChangeArrowheads="1"/>
          </p:cNvSpPr>
          <p:nvPr/>
        </p:nvSpPr>
        <p:spPr bwMode="auto">
          <a:xfrm>
            <a:off x="395288" y="1268413"/>
            <a:ext cx="8280400" cy="424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19920" name="Rectangle 16"/>
          <p:cNvSpPr>
            <a:spLocks noChangeArrowheads="1"/>
          </p:cNvSpPr>
          <p:nvPr/>
        </p:nvSpPr>
        <p:spPr bwMode="auto">
          <a:xfrm>
            <a:off x="323850" y="333375"/>
            <a:ext cx="1698625" cy="4953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 latinLnBrk="0">
              <a:buFont typeface="Monotype Sorts" pitchFamily="2" charset="2"/>
              <a:buNone/>
            </a:pPr>
            <a:r>
              <a:rPr lang="ko-KR" altLang="en-US" sz="2800" b="1" dirty="0" smtClean="0">
                <a:solidFill>
                  <a:prstClr val="black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연구 개발</a:t>
            </a:r>
            <a:endParaRPr lang="ko-KR" altLang="en-US" sz="2800" b="1" dirty="0">
              <a:solidFill>
                <a:prstClr val="black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19922" name="AutoShape 18"/>
          <p:cNvSpPr>
            <a:spLocks noChangeArrowheads="1"/>
          </p:cNvSpPr>
          <p:nvPr/>
        </p:nvSpPr>
        <p:spPr bwMode="auto">
          <a:xfrm>
            <a:off x="1584398" y="1000125"/>
            <a:ext cx="6480175" cy="84469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 w="12700" algn="ctr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r>
              <a:rPr lang="ko-KR" altLang="en-US" sz="20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진단</a:t>
            </a:r>
            <a:r>
              <a:rPr lang="en-US" altLang="ko-KR" sz="20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치료</a:t>
            </a:r>
            <a:r>
              <a:rPr lang="en-US" altLang="ko-KR" sz="20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건강   </a:t>
            </a:r>
            <a:r>
              <a:rPr lang="ko-KR" altLang="en-US" sz="2000" b="1" dirty="0">
                <a:solidFill>
                  <a:prstClr val="black"/>
                </a:solidFill>
                <a:latin typeface="맑은 고딕"/>
                <a:ea typeface="맑은 고딕"/>
              </a:rPr>
              <a:t>바이오 </a:t>
            </a:r>
            <a:r>
              <a:rPr lang="ko-KR" altLang="en-US" sz="20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 </a:t>
            </a:r>
            <a:r>
              <a:rPr lang="ko-KR" altLang="en-US" sz="2000" b="1" dirty="0">
                <a:solidFill>
                  <a:prstClr val="black"/>
                </a:solidFill>
                <a:latin typeface="맑은 고딕"/>
                <a:ea typeface="맑은 고딕"/>
              </a:rPr>
              <a:t>전문 </a:t>
            </a:r>
            <a:r>
              <a:rPr lang="ko-KR" altLang="en-US" sz="20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기업</a:t>
            </a:r>
            <a:endParaRPr lang="ko-KR" altLang="en-US" sz="20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1019925" name="AutoShape 21"/>
          <p:cNvSpPr>
            <a:spLocks noChangeArrowheads="1"/>
          </p:cNvSpPr>
          <p:nvPr/>
        </p:nvSpPr>
        <p:spPr bwMode="auto">
          <a:xfrm>
            <a:off x="1155621" y="3933056"/>
            <a:ext cx="3085357" cy="1356847"/>
          </a:xfrm>
          <a:prstGeom prst="roundRect">
            <a:avLst>
              <a:gd name="adj" fmla="val 16667"/>
            </a:avLst>
          </a:prstGeom>
          <a:solidFill>
            <a:srgbClr val="99FF33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19923" name="AutoShape 19"/>
          <p:cNvSpPr>
            <a:spLocks noChangeArrowheads="1"/>
          </p:cNvSpPr>
          <p:nvPr/>
        </p:nvSpPr>
        <p:spPr bwMode="auto">
          <a:xfrm>
            <a:off x="1173162" y="2192317"/>
            <a:ext cx="3157341" cy="1401783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19926" name="AutoShape 22"/>
          <p:cNvSpPr>
            <a:spLocks noChangeArrowheads="1"/>
          </p:cNvSpPr>
          <p:nvPr/>
        </p:nvSpPr>
        <p:spPr bwMode="auto">
          <a:xfrm>
            <a:off x="4857229" y="4005064"/>
            <a:ext cx="3397646" cy="135684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328" name="Text Box 13"/>
          <p:cNvSpPr txBox="1">
            <a:spLocks noChangeArrowheads="1"/>
          </p:cNvSpPr>
          <p:nvPr/>
        </p:nvSpPr>
        <p:spPr bwMode="auto">
          <a:xfrm>
            <a:off x="1192016" y="4280619"/>
            <a:ext cx="3094360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ko-KR" altLang="en-US" sz="1600" b="1" dirty="0" smtClean="0">
                <a:solidFill>
                  <a:srgbClr val="0033CC"/>
                </a:solidFill>
                <a:latin typeface="HY견명조" pitchFamily="18" charset="-127"/>
                <a:ea typeface="HY견명조" pitchFamily="18" charset="-127"/>
              </a:rPr>
              <a:t>           </a:t>
            </a:r>
            <a:r>
              <a:rPr lang="en-US" altLang="ko-KR" sz="1600" b="1" dirty="0" smtClean="0">
                <a:solidFill>
                  <a:srgbClr val="0033CC"/>
                </a:solidFill>
                <a:latin typeface="HY견명조" pitchFamily="18" charset="-127"/>
                <a:ea typeface="HY견명조" pitchFamily="18" charset="-127"/>
              </a:rPr>
              <a:t>3.</a:t>
            </a:r>
            <a:r>
              <a:rPr lang="ko-KR" altLang="en-US" sz="1600" b="1" dirty="0" smtClean="0">
                <a:solidFill>
                  <a:srgbClr val="0033CC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1600" b="1" dirty="0" smtClean="0">
                <a:solidFill>
                  <a:srgbClr val="0033CC"/>
                </a:solidFill>
                <a:latin typeface="맑은 고딕"/>
                <a:ea typeface="맑은 고딕"/>
              </a:rPr>
              <a:t>건강 기능 식품</a:t>
            </a:r>
            <a:endParaRPr lang="ko-KR" altLang="en-US" sz="1600" b="1" dirty="0">
              <a:solidFill>
                <a:srgbClr val="0033CC"/>
              </a:solidFill>
              <a:latin typeface="맑은 고딕"/>
              <a:ea typeface="맑은 고딕"/>
            </a:endParaRPr>
          </a:p>
          <a:p>
            <a:pPr algn="l">
              <a:spcBef>
                <a:spcPct val="50000"/>
              </a:spcBef>
            </a:pP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건강 증진 및 개선 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: 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 건강보조 식품</a:t>
            </a:r>
            <a:endParaRPr lang="en-US" altLang="ko-KR" sz="14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1019927" name="AutoShape 23"/>
          <p:cNvSpPr>
            <a:spLocks noChangeArrowheads="1"/>
          </p:cNvSpPr>
          <p:nvPr/>
        </p:nvSpPr>
        <p:spPr bwMode="auto">
          <a:xfrm>
            <a:off x="4798888" y="2132856"/>
            <a:ext cx="3455987" cy="1461244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330" name="Text Box 12"/>
          <p:cNvSpPr txBox="1">
            <a:spLocks noChangeArrowheads="1"/>
          </p:cNvSpPr>
          <p:nvPr/>
        </p:nvSpPr>
        <p:spPr bwMode="auto">
          <a:xfrm>
            <a:off x="1192016" y="2478157"/>
            <a:ext cx="30605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ko-KR" altLang="en-US" sz="1600" b="1" dirty="0" smtClean="0">
                <a:solidFill>
                  <a:srgbClr val="0033CC"/>
                </a:solidFill>
                <a:latin typeface="맑은 고딕"/>
                <a:ea typeface="맑은 고딕"/>
              </a:rPr>
              <a:t>             </a:t>
            </a:r>
            <a:r>
              <a:rPr lang="en-US" altLang="ko-KR" sz="1600" b="1" dirty="0" smtClean="0">
                <a:solidFill>
                  <a:srgbClr val="0033CC"/>
                </a:solidFill>
                <a:latin typeface="맑은 고딕"/>
                <a:ea typeface="맑은 고딕"/>
              </a:rPr>
              <a:t>1. </a:t>
            </a:r>
            <a:r>
              <a:rPr lang="ko-KR" altLang="en-US" sz="1600" b="1" dirty="0" smtClean="0">
                <a:solidFill>
                  <a:srgbClr val="0033CC"/>
                </a:solidFill>
                <a:latin typeface="맑은 고딕"/>
                <a:ea typeface="맑은 고딕"/>
              </a:rPr>
              <a:t>연구장비</a:t>
            </a:r>
            <a:endParaRPr lang="en-US" altLang="ko-KR" sz="1600" b="1" dirty="0" smtClean="0">
              <a:solidFill>
                <a:srgbClr val="0033CC"/>
              </a:solidFill>
              <a:latin typeface="맑은 고딕"/>
              <a:ea typeface="맑은 고딕"/>
            </a:endParaRPr>
          </a:p>
          <a:p>
            <a:pPr algn="l">
              <a:spcBef>
                <a:spcPct val="50000"/>
              </a:spcBef>
            </a:pPr>
            <a:r>
              <a:rPr lang="en-US" altLang="ko-KR" sz="1600" b="1" dirty="0">
                <a:solidFill>
                  <a:srgbClr val="0033CC"/>
                </a:solidFill>
                <a:latin typeface="맑은 고딕"/>
                <a:ea typeface="맑은 고딕"/>
              </a:rPr>
              <a:t> </a:t>
            </a:r>
            <a:r>
              <a:rPr lang="en-US" altLang="ko-KR" sz="1600" b="1" dirty="0" smtClean="0">
                <a:solidFill>
                  <a:srgbClr val="0033CC"/>
                </a:solidFill>
                <a:latin typeface="맑은 고딕"/>
                <a:ea typeface="맑은 고딕"/>
              </a:rPr>
              <a:t>   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바이오 생명과학 연구용 장비</a:t>
            </a:r>
            <a:endParaRPr lang="en-US" altLang="ko-KR" sz="14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13325" name="Text Box 15"/>
          <p:cNvSpPr txBox="1">
            <a:spLocks noChangeArrowheads="1"/>
          </p:cNvSpPr>
          <p:nvPr/>
        </p:nvSpPr>
        <p:spPr bwMode="auto">
          <a:xfrm>
            <a:off x="5331916" y="2532618"/>
            <a:ext cx="2448272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ko-KR" altLang="en-US" sz="1600" b="1" dirty="0" smtClean="0">
                <a:solidFill>
                  <a:srgbClr val="0033CC"/>
                </a:solidFill>
                <a:latin typeface="맑은 고딕"/>
                <a:ea typeface="맑은 고딕"/>
              </a:rPr>
              <a:t>          </a:t>
            </a:r>
            <a:r>
              <a:rPr lang="en-US" altLang="ko-KR" sz="1600" b="1" dirty="0" smtClean="0">
                <a:solidFill>
                  <a:srgbClr val="0033CC"/>
                </a:solidFill>
                <a:latin typeface="맑은 고딕"/>
                <a:ea typeface="맑은 고딕"/>
              </a:rPr>
              <a:t>2. </a:t>
            </a:r>
            <a:r>
              <a:rPr lang="ko-KR" altLang="en-US" sz="1600" b="1" dirty="0" smtClean="0">
                <a:solidFill>
                  <a:srgbClr val="0033CC"/>
                </a:solidFill>
                <a:latin typeface="맑은 고딕"/>
                <a:ea typeface="맑은 고딕"/>
              </a:rPr>
              <a:t>질병진단 </a:t>
            </a:r>
            <a:endParaRPr lang="ko-KR" altLang="en-US" sz="1600" b="1" dirty="0">
              <a:solidFill>
                <a:srgbClr val="0033CC"/>
              </a:solidFill>
              <a:latin typeface="맑은 고딕"/>
              <a:ea typeface="맑은 고딕"/>
            </a:endParaRPr>
          </a:p>
          <a:p>
            <a:pPr algn="l">
              <a:spcBef>
                <a:spcPct val="50000"/>
              </a:spcBef>
            </a:pP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각종 암</a:t>
            </a:r>
            <a:r>
              <a:rPr lang="en-US" altLang="ko-KR" sz="14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, </a:t>
            </a: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질병 등의 진단기기</a:t>
            </a:r>
            <a:endParaRPr lang="ko-KR" altLang="en-US" sz="14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5331916" y="4352627"/>
            <a:ext cx="2448272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ko-KR" altLang="en-US" sz="1600" b="1" dirty="0" smtClean="0">
                <a:solidFill>
                  <a:srgbClr val="0033CC"/>
                </a:solidFill>
                <a:latin typeface="맑은 고딕"/>
                <a:ea typeface="맑은 고딕"/>
              </a:rPr>
              <a:t>    </a:t>
            </a:r>
            <a:r>
              <a:rPr lang="en-US" altLang="ko-KR" sz="1600" b="1" dirty="0" smtClean="0">
                <a:solidFill>
                  <a:srgbClr val="0033CC"/>
                </a:solidFill>
                <a:latin typeface="맑은 고딕"/>
                <a:ea typeface="맑은 고딕"/>
              </a:rPr>
              <a:t>4. </a:t>
            </a:r>
            <a:r>
              <a:rPr lang="ko-KR" altLang="en-US" sz="1600" b="1" dirty="0" smtClean="0">
                <a:solidFill>
                  <a:srgbClr val="0033CC"/>
                </a:solidFill>
                <a:latin typeface="맑은 고딕"/>
                <a:ea typeface="맑은 고딕"/>
              </a:rPr>
              <a:t>신약 치료제</a:t>
            </a:r>
          </a:p>
          <a:p>
            <a:pPr algn="l">
              <a:spcBef>
                <a:spcPct val="50000"/>
              </a:spcBef>
            </a:pPr>
            <a:r>
              <a:rPr lang="ko-KR" altLang="en-US" sz="14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   각종 질환의 치료제</a:t>
            </a:r>
            <a:endParaRPr lang="en-US" altLang="ko-KR" sz="14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89086828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9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92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46"/>
          <p:cNvSpPr>
            <a:spLocks noChangeArrowheads="1"/>
          </p:cNvSpPr>
          <p:nvPr/>
        </p:nvSpPr>
        <p:spPr bwMode="auto">
          <a:xfrm>
            <a:off x="395288" y="908050"/>
            <a:ext cx="8353425" cy="21605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CC">
                  <a:alpha val="7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555" name="Freeform 55"/>
          <p:cNvSpPr>
            <a:spLocks/>
          </p:cNvSpPr>
          <p:nvPr/>
        </p:nvSpPr>
        <p:spPr bwMode="auto">
          <a:xfrm>
            <a:off x="-1225550" y="2781300"/>
            <a:ext cx="11522076" cy="4305300"/>
          </a:xfrm>
          <a:custGeom>
            <a:avLst/>
            <a:gdLst>
              <a:gd name="T0" fmla="*/ 2147483647 w 5034"/>
              <a:gd name="T1" fmla="*/ 0 h 1908"/>
              <a:gd name="T2" fmla="*/ 2147483647 w 5034"/>
              <a:gd name="T3" fmla="*/ 2147483647 h 1908"/>
              <a:gd name="T4" fmla="*/ 2147483647 w 5034"/>
              <a:gd name="T5" fmla="*/ 2147483647 h 1908"/>
              <a:gd name="T6" fmla="*/ 0 w 5034"/>
              <a:gd name="T7" fmla="*/ 2147483647 h 1908"/>
              <a:gd name="T8" fmla="*/ 2147483647 w 5034"/>
              <a:gd name="T9" fmla="*/ 2147483647 h 1908"/>
              <a:gd name="T10" fmla="*/ 2147483647 w 5034"/>
              <a:gd name="T11" fmla="*/ 2147483647 h 1908"/>
              <a:gd name="T12" fmla="*/ 2147483647 w 5034"/>
              <a:gd name="T13" fmla="*/ 2147483647 h 1908"/>
              <a:gd name="T14" fmla="*/ 2147483647 w 5034"/>
              <a:gd name="T15" fmla="*/ 0 h 19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034"/>
              <a:gd name="T25" fmla="*/ 0 h 1908"/>
              <a:gd name="T26" fmla="*/ 5034 w 5034"/>
              <a:gd name="T27" fmla="*/ 1908 h 19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034" h="1908">
                <a:moveTo>
                  <a:pt x="2502" y="0"/>
                </a:moveTo>
                <a:lnTo>
                  <a:pt x="1465" y="383"/>
                </a:lnTo>
                <a:lnTo>
                  <a:pt x="1783" y="383"/>
                </a:lnTo>
                <a:lnTo>
                  <a:pt x="0" y="1908"/>
                </a:lnTo>
                <a:lnTo>
                  <a:pt x="5034" y="1908"/>
                </a:lnTo>
                <a:lnTo>
                  <a:pt x="3229" y="383"/>
                </a:lnTo>
                <a:lnTo>
                  <a:pt x="3613" y="395"/>
                </a:lnTo>
                <a:lnTo>
                  <a:pt x="2502" y="0"/>
                </a:lnTo>
                <a:close/>
              </a:path>
            </a:pathLst>
          </a:custGeom>
          <a:gradFill rotWithShape="1">
            <a:gsLst>
              <a:gs pos="0">
                <a:srgbClr val="009999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556" name="AutoShape 19"/>
          <p:cNvSpPr>
            <a:spLocks noChangeArrowheads="1"/>
          </p:cNvSpPr>
          <p:nvPr/>
        </p:nvSpPr>
        <p:spPr bwMode="auto">
          <a:xfrm>
            <a:off x="1331640" y="3832907"/>
            <a:ext cx="2736850" cy="863600"/>
          </a:xfrm>
          <a:prstGeom prst="roundRect">
            <a:avLst>
              <a:gd name="adj" fmla="val 13222"/>
            </a:avLst>
          </a:prstGeom>
          <a:solidFill>
            <a:srgbClr val="FFCC00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ko-KR" altLang="en-US" sz="1600" b="1" dirty="0" smtClean="0">
                <a:latin typeface="+mn-ea"/>
                <a:ea typeface="+mn-ea"/>
              </a:rPr>
              <a:t>바이오 영상 기술력 축적</a:t>
            </a:r>
            <a:endParaRPr lang="ko-KR" altLang="en-US" sz="1600" b="1" dirty="0">
              <a:latin typeface="+mn-ea"/>
              <a:ea typeface="+mn-ea"/>
            </a:endParaRPr>
          </a:p>
        </p:txBody>
      </p:sp>
      <p:sp>
        <p:nvSpPr>
          <p:cNvPr id="23557" name="Text Box 40"/>
          <p:cNvSpPr txBox="1">
            <a:spLocks noChangeArrowheads="1"/>
          </p:cNvSpPr>
          <p:nvPr/>
        </p:nvSpPr>
        <p:spPr bwMode="auto">
          <a:xfrm>
            <a:off x="2346444" y="3282953"/>
            <a:ext cx="4572695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b="1" dirty="0" smtClean="0">
                <a:solidFill>
                  <a:schemeClr val="bg1"/>
                </a:solidFill>
                <a:latin typeface="+mn-ea"/>
                <a:ea typeface="+mn-ea"/>
              </a:rPr>
              <a:t>Bio </a:t>
            </a:r>
            <a:r>
              <a:rPr lang="ko-KR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영상 시스템</a:t>
            </a:r>
            <a:r>
              <a:rPr lang="en-US" altLang="ko-KR" b="1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b="1" dirty="0">
                <a:solidFill>
                  <a:schemeClr val="bg1"/>
                </a:solidFill>
                <a:latin typeface="+mj-ea"/>
                <a:ea typeface="+mj-ea"/>
              </a:rPr>
              <a:t>진단 </a:t>
            </a:r>
            <a:r>
              <a:rPr lang="ko-KR" altLang="en-US" b="1" dirty="0" smtClean="0">
                <a:solidFill>
                  <a:schemeClr val="bg1"/>
                </a:solidFill>
                <a:latin typeface="+mj-ea"/>
                <a:ea typeface="+mj-ea"/>
              </a:rPr>
              <a:t>시스템</a:t>
            </a:r>
            <a:endParaRPr lang="ko-KR" alt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558" name="Text Box 43"/>
          <p:cNvSpPr txBox="1">
            <a:spLocks noChangeArrowheads="1"/>
          </p:cNvSpPr>
          <p:nvPr/>
        </p:nvSpPr>
        <p:spPr bwMode="auto">
          <a:xfrm>
            <a:off x="611188" y="349250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ko-KR" altLang="en-US" sz="28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특허 기반 기술력 확보 </a:t>
            </a:r>
          </a:p>
        </p:txBody>
      </p:sp>
      <p:sp>
        <p:nvSpPr>
          <p:cNvPr id="23559" name="Text Box 45"/>
          <p:cNvSpPr txBox="1">
            <a:spLocks noChangeArrowheads="1"/>
          </p:cNvSpPr>
          <p:nvPr/>
        </p:nvSpPr>
        <p:spPr bwMode="auto">
          <a:xfrm>
            <a:off x="0" y="1244600"/>
            <a:ext cx="9144000" cy="35304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ko-KR" sz="2400" b="1" dirty="0">
                <a:solidFill>
                  <a:srgbClr val="0033CC"/>
                </a:solidFill>
                <a:latin typeface="Arial" charset="0"/>
                <a:ea typeface="HY헤드라인M" pitchFamily="18" charset="-127"/>
              </a:rPr>
              <a:t>“</a:t>
            </a:r>
            <a:r>
              <a:rPr lang="en-US" altLang="ko-KR" sz="2400" b="1" dirty="0">
                <a:solidFill>
                  <a:srgbClr val="0033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solidFill>
                  <a:srgbClr val="0033CC"/>
                </a:solidFill>
                <a:latin typeface="+mn-ea"/>
                <a:ea typeface="+mn-ea"/>
              </a:rPr>
              <a:t>BT</a:t>
            </a:r>
            <a:r>
              <a:rPr lang="ko-KR" altLang="en-US" sz="2400" b="1" dirty="0">
                <a:solidFill>
                  <a:srgbClr val="0033CC"/>
                </a:solidFill>
                <a:latin typeface="+mn-ea"/>
                <a:ea typeface="+mn-ea"/>
              </a:rPr>
              <a:t>와  </a:t>
            </a:r>
            <a:r>
              <a:rPr lang="en-US" altLang="ko-KR" sz="2400" b="1" dirty="0">
                <a:solidFill>
                  <a:srgbClr val="0033CC"/>
                </a:solidFill>
                <a:latin typeface="+mn-ea"/>
                <a:ea typeface="+mn-ea"/>
              </a:rPr>
              <a:t>NT</a:t>
            </a:r>
            <a:r>
              <a:rPr lang="ko-KR" altLang="en-US" sz="2400" b="1" dirty="0">
                <a:solidFill>
                  <a:srgbClr val="0033CC"/>
                </a:solidFill>
                <a:latin typeface="+mn-ea"/>
                <a:ea typeface="+mn-ea"/>
              </a:rPr>
              <a:t>를 융합한 바이오</a:t>
            </a:r>
            <a:r>
              <a:rPr lang="en-US" altLang="ko-KR" sz="2400" b="1" dirty="0">
                <a:solidFill>
                  <a:srgbClr val="0033CC"/>
                </a:solidFill>
                <a:latin typeface="+mn-ea"/>
                <a:ea typeface="+mn-ea"/>
              </a:rPr>
              <a:t>/</a:t>
            </a:r>
            <a:r>
              <a:rPr lang="ko-KR" altLang="en-US" sz="2400" b="1" dirty="0" err="1">
                <a:solidFill>
                  <a:srgbClr val="0033CC"/>
                </a:solidFill>
                <a:latin typeface="+mn-ea"/>
                <a:ea typeface="+mn-ea"/>
              </a:rPr>
              <a:t>나노</a:t>
            </a:r>
            <a:r>
              <a:rPr lang="ko-KR" altLang="en-US" sz="2400" b="1" dirty="0">
                <a:solidFill>
                  <a:srgbClr val="0033CC"/>
                </a:solidFill>
                <a:latin typeface="+mn-ea"/>
                <a:ea typeface="+mn-ea"/>
              </a:rPr>
              <a:t> 분야 기술력 보유 기업 ” </a:t>
            </a:r>
          </a:p>
        </p:txBody>
      </p:sp>
      <p:sp>
        <p:nvSpPr>
          <p:cNvPr id="918584" name="AutoShape 56"/>
          <p:cNvSpPr>
            <a:spLocks noChangeArrowheads="1"/>
          </p:cNvSpPr>
          <p:nvPr/>
        </p:nvSpPr>
        <p:spPr bwMode="auto">
          <a:xfrm flipH="1">
            <a:off x="3079750" y="1989138"/>
            <a:ext cx="2879725" cy="7461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66FF">
                  <a:gamma/>
                  <a:shade val="60784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0784"/>
                  <a:invGamma/>
                </a:srgb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altLang="ko-KR" sz="1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b="1" dirty="0">
                <a:solidFill>
                  <a:schemeClr val="bg1"/>
                </a:solidFill>
                <a:latin typeface="+mn-ea"/>
                <a:ea typeface="+mn-ea"/>
              </a:rPr>
              <a:t>산업재산권 확보</a:t>
            </a:r>
            <a:endParaRPr lang="en-US" altLang="ko-KR" sz="1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3561" name="AutoShape 57"/>
          <p:cNvSpPr>
            <a:spLocks noChangeArrowheads="1"/>
          </p:cNvSpPr>
          <p:nvPr/>
        </p:nvSpPr>
        <p:spPr bwMode="auto">
          <a:xfrm>
            <a:off x="4572000" y="3832907"/>
            <a:ext cx="2736850" cy="863600"/>
          </a:xfrm>
          <a:prstGeom prst="roundRect">
            <a:avLst>
              <a:gd name="adj" fmla="val 13222"/>
            </a:avLst>
          </a:prstGeom>
          <a:solidFill>
            <a:srgbClr val="FFCC00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ko-KR" altLang="en-US" sz="1600" b="1" dirty="0" smtClean="0">
                <a:latin typeface="+mn-ea"/>
                <a:ea typeface="+mn-ea"/>
              </a:rPr>
              <a:t>암 진단 시스템</a:t>
            </a:r>
            <a:endParaRPr lang="ko-KR" altLang="en-US" sz="1600" b="1" dirty="0">
              <a:latin typeface="+mn-ea"/>
              <a:ea typeface="+mn-ea"/>
            </a:endParaRPr>
          </a:p>
        </p:txBody>
      </p:sp>
      <p:sp>
        <p:nvSpPr>
          <p:cNvPr id="23563" name="Text Box 59"/>
          <p:cNvSpPr txBox="1">
            <a:spLocks noChangeArrowheads="1"/>
          </p:cNvSpPr>
          <p:nvPr/>
        </p:nvSpPr>
        <p:spPr bwMode="auto">
          <a:xfrm>
            <a:off x="1349422" y="4785880"/>
            <a:ext cx="2473754" cy="95410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altLang="ko-KR" sz="1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b="1" dirty="0" smtClean="0">
                <a:latin typeface="+mn-lt"/>
                <a:ea typeface="+mn-ea"/>
              </a:rPr>
              <a:t>동물 </a:t>
            </a:r>
            <a:r>
              <a:rPr lang="ko-KR" altLang="en-US" sz="1400" b="1" dirty="0" err="1" smtClean="0">
                <a:latin typeface="+mn-ea"/>
                <a:ea typeface="+mn-ea"/>
              </a:rPr>
              <a:t>암조직</a:t>
            </a:r>
            <a:r>
              <a:rPr lang="ko-KR" altLang="en-US" sz="1400" b="1" dirty="0" smtClean="0">
                <a:latin typeface="+mn-ea"/>
                <a:ea typeface="+mn-ea"/>
              </a:rPr>
              <a:t> 측정장비 제조</a:t>
            </a:r>
            <a:endParaRPr lang="en-US" altLang="ko-KR" sz="1400" b="1" dirty="0" smtClean="0">
              <a:latin typeface="+mn-ea"/>
              <a:ea typeface="+mn-ea"/>
            </a:endParaRPr>
          </a:p>
          <a:p>
            <a:pPr algn="l">
              <a:buFontTx/>
              <a:buChar char="•"/>
            </a:pPr>
            <a:r>
              <a:rPr lang="en-US" altLang="ko-KR" sz="1400" b="1" dirty="0">
                <a:latin typeface="+mn-ea"/>
                <a:ea typeface="+mn-ea"/>
              </a:rPr>
              <a:t> </a:t>
            </a:r>
            <a:r>
              <a:rPr lang="ko-KR" altLang="en-US" sz="1400" b="1" dirty="0" smtClean="0">
                <a:latin typeface="+mn-ea"/>
                <a:ea typeface="+mn-ea"/>
              </a:rPr>
              <a:t>유전자추출 기술</a:t>
            </a:r>
            <a:endParaRPr lang="en-US" altLang="ko-KR" sz="1400" b="1" dirty="0" smtClean="0">
              <a:latin typeface="+mn-ea"/>
              <a:ea typeface="+mn-ea"/>
            </a:endParaRPr>
          </a:p>
          <a:p>
            <a:pPr algn="l">
              <a:buFontTx/>
              <a:buChar char="•"/>
            </a:pPr>
            <a:r>
              <a:rPr lang="ko-KR" altLang="en-US" sz="1400" b="1" dirty="0" smtClean="0">
                <a:latin typeface="+mn-ea"/>
                <a:ea typeface="+mn-ea"/>
              </a:rPr>
              <a:t> 형광 영상 측정 기술</a:t>
            </a:r>
            <a:endParaRPr lang="en-US" altLang="ko-KR" sz="1400" b="1" dirty="0" smtClean="0">
              <a:latin typeface="+mn-ea"/>
              <a:ea typeface="+mn-ea"/>
            </a:endParaRPr>
          </a:p>
          <a:p>
            <a:pPr algn="l">
              <a:buFontTx/>
              <a:buChar char="•"/>
            </a:pPr>
            <a:r>
              <a:rPr lang="en-US" altLang="ko-KR" sz="1400" b="1" dirty="0">
                <a:latin typeface="+mn-ea"/>
                <a:ea typeface="+mn-ea"/>
              </a:rPr>
              <a:t> </a:t>
            </a:r>
            <a:r>
              <a:rPr lang="ko-KR" altLang="en-US" sz="1400" b="1" dirty="0" smtClean="0">
                <a:latin typeface="+mn-ea"/>
                <a:ea typeface="+mn-ea"/>
              </a:rPr>
              <a:t>초고감도 바이오 센서기술</a:t>
            </a:r>
            <a:endParaRPr lang="en-US" altLang="ko-KR" sz="1400" b="1" dirty="0" smtClean="0">
              <a:latin typeface="+mn-ea"/>
              <a:ea typeface="+mn-ea"/>
            </a:endParaRPr>
          </a:p>
        </p:txBody>
      </p:sp>
      <p:sp>
        <p:nvSpPr>
          <p:cNvPr id="23564" name="Text Box 60"/>
          <p:cNvSpPr txBox="1">
            <a:spLocks noChangeArrowheads="1"/>
          </p:cNvSpPr>
          <p:nvPr/>
        </p:nvSpPr>
        <p:spPr bwMode="auto">
          <a:xfrm>
            <a:off x="4559491" y="4785880"/>
            <a:ext cx="3121367" cy="73866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altLang="ko-KR" sz="1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b="1" dirty="0" smtClean="0">
                <a:latin typeface="+mn-ea"/>
                <a:ea typeface="+mn-ea"/>
              </a:rPr>
              <a:t>모든 암을 측정하는 형광진단장비</a:t>
            </a:r>
            <a:endParaRPr lang="en-US" altLang="ko-KR" sz="1400" b="1" dirty="0" smtClean="0">
              <a:latin typeface="+mn-ea"/>
              <a:ea typeface="+mn-ea"/>
            </a:endParaRPr>
          </a:p>
          <a:p>
            <a:pPr algn="l">
              <a:buFontTx/>
              <a:buChar char="•"/>
            </a:pPr>
            <a:r>
              <a:rPr lang="en-US" altLang="ko-KR" sz="1400" b="1" dirty="0">
                <a:latin typeface="+mn-ea"/>
                <a:ea typeface="+mn-ea"/>
              </a:rPr>
              <a:t> </a:t>
            </a:r>
            <a:r>
              <a:rPr lang="en-US" altLang="ko-KR" sz="1400" b="1" dirty="0" smtClean="0">
                <a:latin typeface="+mn-ea"/>
                <a:ea typeface="+mn-ea"/>
              </a:rPr>
              <a:t> </a:t>
            </a:r>
            <a:r>
              <a:rPr lang="ko-KR" altLang="en-US" sz="1400" b="1" dirty="0" smtClean="0">
                <a:latin typeface="+mn-ea"/>
                <a:ea typeface="+mn-ea"/>
              </a:rPr>
              <a:t>개별적 질병진단 형광 진단 장비</a:t>
            </a:r>
            <a:endParaRPr lang="en-US" altLang="ko-KR" sz="1400" b="1" dirty="0" smtClean="0">
              <a:latin typeface="+mn-ea"/>
              <a:ea typeface="+mn-ea"/>
            </a:endParaRPr>
          </a:p>
          <a:p>
            <a:pPr algn="l">
              <a:buFontTx/>
              <a:buChar char="•"/>
            </a:pPr>
            <a:r>
              <a:rPr lang="en-US" altLang="ko-KR" sz="1400" b="1" dirty="0">
                <a:latin typeface="+mn-ea"/>
                <a:ea typeface="+mn-ea"/>
              </a:rPr>
              <a:t> </a:t>
            </a:r>
            <a:r>
              <a:rPr lang="en-US" altLang="ko-KR" sz="1400" b="1" dirty="0" smtClean="0">
                <a:latin typeface="+mn-ea"/>
                <a:ea typeface="+mn-ea"/>
              </a:rPr>
              <a:t> </a:t>
            </a:r>
            <a:r>
              <a:rPr lang="ko-KR" altLang="en-US" sz="1400" b="1" dirty="0" smtClean="0">
                <a:latin typeface="+mn-ea"/>
                <a:ea typeface="+mn-ea"/>
              </a:rPr>
              <a:t>혈액 내 순환종양 진단장비</a:t>
            </a:r>
            <a:endParaRPr lang="ko-KR" altLang="en-US" sz="14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3129044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395288" y="908050"/>
            <a:ext cx="8353425" cy="21605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CC">
                  <a:alpha val="7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484" name="Text Box 13"/>
          <p:cNvSpPr txBox="1">
            <a:spLocks noChangeArrowheads="1"/>
          </p:cNvSpPr>
          <p:nvPr/>
        </p:nvSpPr>
        <p:spPr bwMode="auto">
          <a:xfrm>
            <a:off x="900113" y="1196975"/>
            <a:ext cx="7310437" cy="35304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ko-KR" sz="2400" b="1" dirty="0">
                <a:solidFill>
                  <a:srgbClr val="0033CC"/>
                </a:solidFill>
                <a:latin typeface="Arial" charset="0"/>
                <a:ea typeface="HY헤드라인M" pitchFamily="18" charset="-127"/>
              </a:rPr>
              <a:t>“</a:t>
            </a:r>
            <a:r>
              <a:rPr lang="en-US" altLang="ko-KR" sz="2400" b="1" dirty="0">
                <a:solidFill>
                  <a:srgbClr val="0033C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>
                <a:solidFill>
                  <a:srgbClr val="0033CC"/>
                </a:solidFill>
                <a:latin typeface="+mn-ea"/>
                <a:ea typeface="+mn-ea"/>
              </a:rPr>
              <a:t>연구</a:t>
            </a:r>
            <a:r>
              <a:rPr lang="en-US" altLang="ko-KR" sz="2400" b="1" dirty="0">
                <a:solidFill>
                  <a:srgbClr val="0033CC"/>
                </a:solidFill>
                <a:latin typeface="+mn-ea"/>
                <a:ea typeface="+mn-ea"/>
              </a:rPr>
              <a:t>/</a:t>
            </a:r>
            <a:r>
              <a:rPr lang="ko-KR" altLang="en-US" sz="2400" b="1" dirty="0">
                <a:solidFill>
                  <a:srgbClr val="0033CC"/>
                </a:solidFill>
                <a:latin typeface="+mn-ea"/>
                <a:ea typeface="+mn-ea"/>
              </a:rPr>
              <a:t>의료용 진단장비 및 </a:t>
            </a:r>
            <a:r>
              <a:rPr lang="en-US" altLang="ko-KR" sz="2400" b="1" dirty="0">
                <a:solidFill>
                  <a:srgbClr val="0033CC"/>
                </a:solidFill>
                <a:latin typeface="+mn-ea"/>
                <a:ea typeface="+mn-ea"/>
              </a:rPr>
              <a:t>Kit </a:t>
            </a:r>
            <a:r>
              <a:rPr lang="ko-KR" altLang="en-US" sz="2400" b="1" dirty="0">
                <a:solidFill>
                  <a:srgbClr val="0033CC"/>
                </a:solidFill>
                <a:latin typeface="+mn-ea"/>
                <a:ea typeface="+mn-ea"/>
              </a:rPr>
              <a:t>핵심 역량 보유 </a:t>
            </a:r>
            <a:r>
              <a:rPr lang="ko-KR" altLang="en-US" sz="2400" b="1" dirty="0">
                <a:solidFill>
                  <a:srgbClr val="0033CC"/>
                </a:solidFill>
                <a:latin typeface="Arial" charset="0"/>
                <a:ea typeface="HY헤드라인M" pitchFamily="18" charset="-127"/>
              </a:rPr>
              <a:t>”</a:t>
            </a:r>
            <a:endParaRPr lang="ko-KR" altLang="en-US" sz="2400" b="1" dirty="0">
              <a:solidFill>
                <a:srgbClr val="0033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84078" name="AutoShape 14"/>
          <p:cNvSpPr>
            <a:spLocks noChangeArrowheads="1"/>
          </p:cNvSpPr>
          <p:nvPr/>
        </p:nvSpPr>
        <p:spPr bwMode="auto">
          <a:xfrm flipH="1">
            <a:off x="1860550" y="1773238"/>
            <a:ext cx="5329238" cy="4000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66FF">
                  <a:gamma/>
                  <a:shade val="60784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0784"/>
                  <a:invGamma/>
                </a:srgb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b="1" dirty="0" err="1">
                <a:solidFill>
                  <a:schemeClr val="bg1"/>
                </a:solidFill>
                <a:latin typeface="+mn-ea"/>
                <a:ea typeface="+mn-ea"/>
              </a:rPr>
              <a:t>의생명공학</a:t>
            </a:r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 전문 기업으로 도약</a:t>
            </a:r>
          </a:p>
        </p:txBody>
      </p:sp>
      <p:pic>
        <p:nvPicPr>
          <p:cNvPr id="20486" name="Picture 15" descr="상하화살표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205038"/>
            <a:ext cx="7908925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5003801" y="3592513"/>
            <a:ext cx="3092450" cy="2022475"/>
            <a:chOff x="3232" y="2251"/>
            <a:chExt cx="1948" cy="1406"/>
          </a:xfrm>
        </p:grpSpPr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3243" y="2251"/>
              <a:ext cx="1814" cy="1406"/>
              <a:chOff x="3683" y="2115"/>
              <a:chExt cx="1556" cy="1406"/>
            </a:xfrm>
          </p:grpSpPr>
          <p:sp>
            <p:nvSpPr>
              <p:cNvPr id="20495" name="AutoShape 2"/>
              <p:cNvSpPr>
                <a:spLocks noChangeArrowheads="1"/>
              </p:cNvSpPr>
              <p:nvPr/>
            </p:nvSpPr>
            <p:spPr bwMode="auto">
              <a:xfrm>
                <a:off x="3683" y="2115"/>
                <a:ext cx="1556" cy="1406"/>
              </a:xfrm>
              <a:prstGeom prst="roundRect">
                <a:avLst>
                  <a:gd name="adj" fmla="val 2690"/>
                </a:avLst>
              </a:prstGeom>
              <a:solidFill>
                <a:srgbClr val="DBE7F3"/>
              </a:solidFill>
              <a:ln w="19050" algn="ctr">
                <a:solidFill>
                  <a:srgbClr val="3366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endParaRPr lang="ko-KR" altLang="ko-KR" sz="1200">
                  <a:solidFill>
                    <a:srgbClr val="003366"/>
                  </a:solidFill>
                  <a:latin typeface="Arial Black" pitchFamily="34" charset="0"/>
                  <a:ea typeface="HY헤드라인M" pitchFamily="18" charset="-127"/>
                </a:endParaRPr>
              </a:p>
            </p:txBody>
          </p:sp>
          <p:sp>
            <p:nvSpPr>
              <p:cNvPr id="20496" name="Rectangle 17"/>
              <p:cNvSpPr>
                <a:spLocks noChangeArrowheads="1"/>
              </p:cNvSpPr>
              <p:nvPr/>
            </p:nvSpPr>
            <p:spPr bwMode="auto">
              <a:xfrm>
                <a:off x="3952" y="2178"/>
                <a:ext cx="1065" cy="201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ko-KR" altLang="en-US" sz="1600" b="1" dirty="0">
                    <a:solidFill>
                      <a:srgbClr val="003366"/>
                    </a:solidFill>
                    <a:latin typeface="+mn-ea"/>
                    <a:ea typeface="+mn-ea"/>
                  </a:rPr>
                  <a:t>진단 생명공학 기술</a:t>
                </a:r>
              </a:p>
            </p:txBody>
          </p:sp>
          <p:sp>
            <p:nvSpPr>
              <p:cNvPr id="20497" name="Line 18"/>
              <p:cNvSpPr>
                <a:spLocks noChangeShapeType="1"/>
              </p:cNvSpPr>
              <p:nvPr/>
            </p:nvSpPr>
            <p:spPr bwMode="auto">
              <a:xfrm>
                <a:off x="3979" y="2387"/>
                <a:ext cx="1012" cy="0"/>
              </a:xfrm>
              <a:prstGeom prst="line">
                <a:avLst/>
              </a:prstGeom>
              <a:noFill/>
              <a:ln w="38100">
                <a:solidFill>
                  <a:srgbClr val="3366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20494" name="Text Box 19"/>
            <p:cNvSpPr txBox="1">
              <a:spLocks noChangeArrowheads="1"/>
            </p:cNvSpPr>
            <p:nvPr/>
          </p:nvSpPr>
          <p:spPr bwMode="auto">
            <a:xfrm>
              <a:off x="3232" y="2732"/>
              <a:ext cx="1948" cy="23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  <a:spcBef>
                  <a:spcPct val="50000"/>
                </a:spcBef>
                <a:buClr>
                  <a:srgbClr val="336699"/>
                </a:buClr>
                <a:buFont typeface="Wingdings" pitchFamily="2" charset="2"/>
                <a:buChar char="l"/>
              </a:pPr>
              <a:r>
                <a:rPr lang="ko-KR" altLang="en-US" sz="1300" b="1" dirty="0" smtClean="0">
                  <a:latin typeface="+mn-ea"/>
                  <a:ea typeface="+mn-ea"/>
                </a:rPr>
                <a:t> </a:t>
              </a:r>
              <a:r>
                <a:rPr lang="en-US" altLang="ko-KR" sz="1300" b="1" dirty="0" smtClean="0">
                  <a:latin typeface="+mn-ea"/>
                  <a:ea typeface="+mn-ea"/>
                </a:rPr>
                <a:t>DNA</a:t>
              </a:r>
              <a:r>
                <a:rPr lang="ko-KR" altLang="en-US" sz="1300" b="1" dirty="0" smtClean="0">
                  <a:latin typeface="+mn-ea"/>
                  <a:ea typeface="+mn-ea"/>
                </a:rPr>
                <a:t> 추</a:t>
              </a:r>
              <a:r>
                <a:rPr lang="ko-KR" altLang="en-US" sz="1300" b="1" dirty="0">
                  <a:latin typeface="+mn-ea"/>
                  <a:ea typeface="+mn-ea"/>
                </a:rPr>
                <a:t>출</a:t>
              </a:r>
              <a:r>
                <a:rPr lang="en-US" altLang="ko-KR" sz="1300" b="1" dirty="0" smtClean="0">
                  <a:latin typeface="+mn-ea"/>
                  <a:ea typeface="+mn-ea"/>
                </a:rPr>
                <a:t>, </a:t>
              </a:r>
              <a:r>
                <a:rPr lang="ko-KR" altLang="en-US" sz="1300" b="1" dirty="0">
                  <a:latin typeface="+mn-ea"/>
                  <a:ea typeface="+mn-ea"/>
                </a:rPr>
                <a:t>증폭</a:t>
              </a:r>
              <a:r>
                <a:rPr lang="en-US" altLang="ko-KR" sz="1300" b="1" dirty="0">
                  <a:latin typeface="+mn-ea"/>
                  <a:ea typeface="+mn-ea"/>
                </a:rPr>
                <a:t>, </a:t>
              </a:r>
              <a:r>
                <a:rPr lang="ko-KR" altLang="en-US" sz="1300" b="1" dirty="0">
                  <a:latin typeface="+mn-ea"/>
                  <a:ea typeface="+mn-ea"/>
                </a:rPr>
                <a:t>분석 </a:t>
              </a:r>
              <a:r>
                <a:rPr lang="ko-KR" altLang="en-US" sz="1300" b="1" dirty="0" smtClean="0">
                  <a:latin typeface="+mn-ea"/>
                  <a:ea typeface="+mn-ea"/>
                </a:rPr>
                <a:t>시약 </a:t>
              </a:r>
              <a:r>
                <a:rPr lang="ko-KR" altLang="en-US" sz="1300" b="1" dirty="0">
                  <a:latin typeface="+mn-ea"/>
                  <a:ea typeface="+mn-ea"/>
                </a:rPr>
                <a:t>제조 </a:t>
              </a:r>
              <a:r>
                <a:rPr lang="ko-KR" altLang="en-US" sz="1300" b="1" dirty="0" smtClean="0">
                  <a:latin typeface="+mn-ea"/>
                  <a:ea typeface="+mn-ea"/>
                </a:rPr>
                <a:t> </a:t>
              </a:r>
              <a:endParaRPr lang="ko-KR" altLang="en-US" sz="1300" b="1" dirty="0">
                <a:latin typeface="+mn-ea"/>
                <a:ea typeface="+mn-ea"/>
              </a:endParaRPr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1552575" y="3598863"/>
            <a:ext cx="2676525" cy="1990725"/>
            <a:chOff x="3683" y="2115"/>
            <a:chExt cx="1556" cy="1406"/>
          </a:xfrm>
        </p:grpSpPr>
        <p:sp>
          <p:nvSpPr>
            <p:cNvPr id="20490" name="AutoShape 34"/>
            <p:cNvSpPr>
              <a:spLocks noChangeArrowheads="1"/>
            </p:cNvSpPr>
            <p:nvPr/>
          </p:nvSpPr>
          <p:spPr bwMode="auto">
            <a:xfrm>
              <a:off x="3683" y="2115"/>
              <a:ext cx="1556" cy="1406"/>
            </a:xfrm>
            <a:prstGeom prst="roundRect">
              <a:avLst>
                <a:gd name="adj" fmla="val 2690"/>
              </a:avLst>
            </a:prstGeom>
            <a:solidFill>
              <a:srgbClr val="DBE7F3"/>
            </a:solidFill>
            <a:ln w="19050" algn="ctr">
              <a:solidFill>
                <a:srgbClr val="33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ko-KR" altLang="ko-KR" sz="1200">
                <a:solidFill>
                  <a:srgbClr val="003366"/>
                </a:solidFill>
                <a:latin typeface="Arial Black" pitchFamily="34" charset="0"/>
                <a:ea typeface="HY헤드라인M" pitchFamily="18" charset="-127"/>
              </a:endParaRPr>
            </a:p>
          </p:txBody>
        </p:sp>
        <p:sp>
          <p:nvSpPr>
            <p:cNvPr id="20491" name="Rectangle 35"/>
            <p:cNvSpPr>
              <a:spLocks noChangeArrowheads="1"/>
            </p:cNvSpPr>
            <p:nvPr/>
          </p:nvSpPr>
          <p:spPr bwMode="auto">
            <a:xfrm>
              <a:off x="4171" y="2178"/>
              <a:ext cx="626" cy="20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ko-KR" altLang="en-US" sz="1600" b="1" dirty="0">
                  <a:solidFill>
                    <a:srgbClr val="003366"/>
                  </a:solidFill>
                  <a:latin typeface="+mn-ea"/>
                  <a:ea typeface="+mn-ea"/>
                </a:rPr>
                <a:t>진단 장비</a:t>
              </a:r>
            </a:p>
          </p:txBody>
        </p:sp>
        <p:sp>
          <p:nvSpPr>
            <p:cNvPr id="20492" name="Line 36"/>
            <p:cNvSpPr>
              <a:spLocks noChangeShapeType="1"/>
            </p:cNvSpPr>
            <p:nvPr/>
          </p:nvSpPr>
          <p:spPr bwMode="auto">
            <a:xfrm>
              <a:off x="3979" y="2387"/>
              <a:ext cx="1012" cy="0"/>
            </a:xfrm>
            <a:prstGeom prst="line">
              <a:avLst/>
            </a:prstGeom>
            <a:noFill/>
            <a:ln w="38100">
              <a:solidFill>
                <a:srgbClr val="33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20489" name="Text Box 37"/>
          <p:cNvSpPr txBox="1">
            <a:spLocks noChangeArrowheads="1"/>
          </p:cNvSpPr>
          <p:nvPr/>
        </p:nvSpPr>
        <p:spPr bwMode="auto">
          <a:xfrm>
            <a:off x="1504944" y="4158077"/>
            <a:ext cx="2976562" cy="67249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  <a:buClr>
                <a:srgbClr val="336699"/>
              </a:buClr>
              <a:buFont typeface="Wingdings" pitchFamily="2" charset="2"/>
              <a:buChar char="l"/>
            </a:pPr>
            <a:r>
              <a:rPr lang="ko-KR" altLang="en-US" sz="1300" b="1" dirty="0" smtClean="0">
                <a:latin typeface="+mn-ea"/>
                <a:ea typeface="+mn-ea"/>
              </a:rPr>
              <a:t> 휴대용 </a:t>
            </a:r>
            <a:r>
              <a:rPr lang="ko-KR" altLang="en-US" sz="1300" b="1" dirty="0" smtClean="0">
                <a:latin typeface="+mn-ea"/>
                <a:ea typeface="+mn-ea"/>
              </a:rPr>
              <a:t>형광 바이오센서기</a:t>
            </a:r>
            <a:endParaRPr lang="ko-KR" altLang="en-US" sz="1300" b="1" dirty="0">
              <a:latin typeface="+mn-ea"/>
              <a:ea typeface="+mn-ea"/>
            </a:endParaRPr>
          </a:p>
          <a:p>
            <a:pPr algn="l">
              <a:lnSpc>
                <a:spcPct val="120000"/>
              </a:lnSpc>
              <a:spcBef>
                <a:spcPct val="50000"/>
              </a:spcBef>
              <a:buClr>
                <a:srgbClr val="336699"/>
              </a:buClr>
              <a:buFont typeface="Wingdings" pitchFamily="2" charset="2"/>
              <a:buChar char="l"/>
            </a:pPr>
            <a:r>
              <a:rPr lang="ko-KR" altLang="en-US" sz="1300" b="1" dirty="0">
                <a:latin typeface="+mn-ea"/>
                <a:ea typeface="+mn-ea"/>
              </a:rPr>
              <a:t> 동물 암세포 분석 시스템 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2575" y="5781885"/>
            <a:ext cx="3242881" cy="95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75"/>
          <p:cNvGrpSpPr>
            <a:grpSpLocks/>
          </p:cNvGrpSpPr>
          <p:nvPr/>
        </p:nvGrpSpPr>
        <p:grpSpPr bwMode="auto">
          <a:xfrm>
            <a:off x="6095410" y="5688919"/>
            <a:ext cx="1346600" cy="1068738"/>
            <a:chOff x="6035675" y="1987550"/>
            <a:chExt cx="2212975" cy="1724025"/>
          </a:xfrm>
        </p:grpSpPr>
        <p:grpSp>
          <p:nvGrpSpPr>
            <p:cNvPr id="6" name="Group 174"/>
            <p:cNvGrpSpPr>
              <a:grpSpLocks/>
            </p:cNvGrpSpPr>
            <p:nvPr/>
          </p:nvGrpSpPr>
          <p:grpSpPr bwMode="auto">
            <a:xfrm>
              <a:off x="6035675" y="1987559"/>
              <a:ext cx="2135188" cy="830265"/>
              <a:chOff x="2200" y="2050"/>
              <a:chExt cx="1451" cy="453"/>
            </a:xfrm>
          </p:grpSpPr>
          <p:sp>
            <p:nvSpPr>
              <p:cNvPr id="27" name="Rectangle 94"/>
              <p:cNvSpPr>
                <a:spLocks noChangeArrowheads="1"/>
              </p:cNvSpPr>
              <p:nvPr/>
            </p:nvSpPr>
            <p:spPr bwMode="auto">
              <a:xfrm>
                <a:off x="2200" y="2432"/>
                <a:ext cx="1406" cy="71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ko-KR" altLang="en-US" sz="1200">
                  <a:latin typeface="굴림체" pitchFamily="49" charset="-127"/>
                  <a:ea typeface="굴림체" pitchFamily="49" charset="-127"/>
                </a:endParaRPr>
              </a:p>
            </p:txBody>
          </p:sp>
          <p:sp>
            <p:nvSpPr>
              <p:cNvPr id="28" name="Freeform 118"/>
              <p:cNvSpPr>
                <a:spLocks noChangeAspect="1"/>
              </p:cNvSpPr>
              <p:nvPr/>
            </p:nvSpPr>
            <p:spPr bwMode="auto">
              <a:xfrm>
                <a:off x="2336" y="2298"/>
                <a:ext cx="136" cy="89"/>
              </a:xfrm>
              <a:custGeom>
                <a:avLst/>
                <a:gdLst>
                  <a:gd name="T0" fmla="*/ 0 w 536"/>
                  <a:gd name="T1" fmla="*/ 0 h 612"/>
                  <a:gd name="T2" fmla="*/ 0 w 536"/>
                  <a:gd name="T3" fmla="*/ 0 h 612"/>
                  <a:gd name="T4" fmla="*/ 0 w 536"/>
                  <a:gd name="T5" fmla="*/ 0 h 612"/>
                  <a:gd name="T6" fmla="*/ 0 w 536"/>
                  <a:gd name="T7" fmla="*/ 0 h 612"/>
                  <a:gd name="T8" fmla="*/ 0 w 536"/>
                  <a:gd name="T9" fmla="*/ 0 h 612"/>
                  <a:gd name="T10" fmla="*/ 0 w 536"/>
                  <a:gd name="T11" fmla="*/ 0 h 612"/>
                  <a:gd name="T12" fmla="*/ 0 w 536"/>
                  <a:gd name="T13" fmla="*/ 0 h 612"/>
                  <a:gd name="T14" fmla="*/ 0 w 536"/>
                  <a:gd name="T15" fmla="*/ 0 h 612"/>
                  <a:gd name="T16" fmla="*/ 0 w 536"/>
                  <a:gd name="T17" fmla="*/ 0 h 612"/>
                  <a:gd name="T18" fmla="*/ 0 w 536"/>
                  <a:gd name="T19" fmla="*/ 0 h 612"/>
                  <a:gd name="T20" fmla="*/ 0 w 536"/>
                  <a:gd name="T21" fmla="*/ 0 h 612"/>
                  <a:gd name="T22" fmla="*/ 0 w 536"/>
                  <a:gd name="T23" fmla="*/ 0 h 612"/>
                  <a:gd name="T24" fmla="*/ 0 w 536"/>
                  <a:gd name="T25" fmla="*/ 0 h 6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6"/>
                  <a:gd name="T40" fmla="*/ 0 h 612"/>
                  <a:gd name="T41" fmla="*/ 536 w 536"/>
                  <a:gd name="T42" fmla="*/ 612 h 6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6" h="612">
                    <a:moveTo>
                      <a:pt x="161" y="23"/>
                    </a:moveTo>
                    <a:cubicBezTo>
                      <a:pt x="120" y="0"/>
                      <a:pt x="26" y="14"/>
                      <a:pt x="13" y="63"/>
                    </a:cubicBezTo>
                    <a:cubicBezTo>
                      <a:pt x="0" y="112"/>
                      <a:pt x="79" y="236"/>
                      <a:pt x="81" y="319"/>
                    </a:cubicBezTo>
                    <a:cubicBezTo>
                      <a:pt x="83" y="402"/>
                      <a:pt x="14" y="518"/>
                      <a:pt x="25" y="563"/>
                    </a:cubicBezTo>
                    <a:cubicBezTo>
                      <a:pt x="36" y="608"/>
                      <a:pt x="107" y="612"/>
                      <a:pt x="149" y="591"/>
                    </a:cubicBezTo>
                    <a:cubicBezTo>
                      <a:pt x="191" y="570"/>
                      <a:pt x="239" y="436"/>
                      <a:pt x="277" y="435"/>
                    </a:cubicBezTo>
                    <a:cubicBezTo>
                      <a:pt x="315" y="434"/>
                      <a:pt x="338" y="562"/>
                      <a:pt x="377" y="583"/>
                    </a:cubicBezTo>
                    <a:cubicBezTo>
                      <a:pt x="416" y="604"/>
                      <a:pt x="498" y="605"/>
                      <a:pt x="513" y="559"/>
                    </a:cubicBezTo>
                    <a:cubicBezTo>
                      <a:pt x="528" y="513"/>
                      <a:pt x="468" y="390"/>
                      <a:pt x="469" y="307"/>
                    </a:cubicBezTo>
                    <a:cubicBezTo>
                      <a:pt x="470" y="224"/>
                      <a:pt x="536" y="110"/>
                      <a:pt x="521" y="63"/>
                    </a:cubicBezTo>
                    <a:cubicBezTo>
                      <a:pt x="506" y="16"/>
                      <a:pt x="424" y="0"/>
                      <a:pt x="381" y="23"/>
                    </a:cubicBezTo>
                    <a:cubicBezTo>
                      <a:pt x="338" y="46"/>
                      <a:pt x="298" y="199"/>
                      <a:pt x="261" y="199"/>
                    </a:cubicBezTo>
                    <a:cubicBezTo>
                      <a:pt x="224" y="199"/>
                      <a:pt x="202" y="46"/>
                      <a:pt x="161" y="2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E762F"/>
                  </a:gs>
                  <a:gs pos="100000">
                    <a:srgbClr val="CCFF66"/>
                  </a:gs>
                </a:gsLst>
                <a:path path="rect">
                  <a:fillToRect l="50000" t="50000" r="50000" b="50000"/>
                </a:path>
              </a:gradFill>
              <a:ln w="9525">
                <a:round/>
                <a:headEnd/>
                <a:tailEnd/>
              </a:ln>
              <a:scene3d>
                <a:camera prst="legacyPerspectiveTopRight"/>
                <a:lightRig rig="legacyHarsh3" dir="r"/>
              </a:scene3d>
              <a:sp3d extrusionH="315900" prstMaterial="legacyMetal">
                <a:bevelT w="13500" h="13500" prst="angle"/>
                <a:bevelB w="13500" h="13500" prst="angle"/>
                <a:extrusionClr>
                  <a:srgbClr val="CCFF66"/>
                </a:extrusionClr>
              </a:sp3d>
            </p:spPr>
            <p:txBody>
              <a:bodyPr>
                <a:flatTx/>
              </a:bodyPr>
              <a:lstStyle/>
              <a:p>
                <a:endParaRPr lang="ko-KR" altLang="en-US"/>
              </a:p>
            </p:txBody>
          </p:sp>
          <p:pic>
            <p:nvPicPr>
              <p:cNvPr id="29" name="Picture 120" descr="UNI0f2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2773" t="12431" r="49120" b="25546"/>
              <a:stretch>
                <a:fillRect/>
              </a:stretch>
            </p:blipFill>
            <p:spPr bwMode="auto">
              <a:xfrm>
                <a:off x="2335" y="2050"/>
                <a:ext cx="140" cy="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oup 153"/>
              <p:cNvGrpSpPr>
                <a:grpSpLocks/>
              </p:cNvGrpSpPr>
              <p:nvPr/>
            </p:nvGrpSpPr>
            <p:grpSpPr bwMode="auto">
              <a:xfrm>
                <a:off x="2200" y="2387"/>
                <a:ext cx="1451" cy="45"/>
                <a:chOff x="3470" y="2341"/>
                <a:chExt cx="1451" cy="91"/>
              </a:xfrm>
            </p:grpSpPr>
            <p:sp>
              <p:nvSpPr>
                <p:cNvPr id="52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3470" y="2341"/>
                  <a:ext cx="91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3" name="Line 132"/>
                <p:cNvSpPr>
                  <a:spLocks noChangeShapeType="1"/>
                </p:cNvSpPr>
                <p:nvPr/>
              </p:nvSpPr>
              <p:spPr bwMode="auto">
                <a:xfrm flipH="1">
                  <a:off x="3560" y="2341"/>
                  <a:ext cx="91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4" name="Line 133"/>
                <p:cNvSpPr>
                  <a:spLocks noChangeShapeType="1"/>
                </p:cNvSpPr>
                <p:nvPr/>
              </p:nvSpPr>
              <p:spPr bwMode="auto">
                <a:xfrm flipH="1">
                  <a:off x="3652" y="2341"/>
                  <a:ext cx="91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5" name="Line 134"/>
                <p:cNvSpPr>
                  <a:spLocks noChangeShapeType="1"/>
                </p:cNvSpPr>
                <p:nvPr/>
              </p:nvSpPr>
              <p:spPr bwMode="auto">
                <a:xfrm flipH="1">
                  <a:off x="3742" y="2341"/>
                  <a:ext cx="91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6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3833" y="2341"/>
                  <a:ext cx="91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7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3923" y="2341"/>
                  <a:ext cx="91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8" name="Line 137"/>
                <p:cNvSpPr>
                  <a:spLocks noChangeShapeType="1"/>
                </p:cNvSpPr>
                <p:nvPr/>
              </p:nvSpPr>
              <p:spPr bwMode="auto">
                <a:xfrm flipH="1">
                  <a:off x="4015" y="2341"/>
                  <a:ext cx="91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9" name="Line 138"/>
                <p:cNvSpPr>
                  <a:spLocks noChangeShapeType="1"/>
                </p:cNvSpPr>
                <p:nvPr/>
              </p:nvSpPr>
              <p:spPr bwMode="auto">
                <a:xfrm flipH="1">
                  <a:off x="4105" y="2341"/>
                  <a:ext cx="91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0" name="Line 139"/>
                <p:cNvSpPr>
                  <a:spLocks noChangeShapeType="1"/>
                </p:cNvSpPr>
                <p:nvPr/>
              </p:nvSpPr>
              <p:spPr bwMode="auto">
                <a:xfrm flipH="1">
                  <a:off x="4195" y="2341"/>
                  <a:ext cx="91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1" name="Line 140"/>
                <p:cNvSpPr>
                  <a:spLocks noChangeShapeType="1"/>
                </p:cNvSpPr>
                <p:nvPr/>
              </p:nvSpPr>
              <p:spPr bwMode="auto">
                <a:xfrm flipH="1">
                  <a:off x="4285" y="2341"/>
                  <a:ext cx="91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2" name="Line 141"/>
                <p:cNvSpPr>
                  <a:spLocks noChangeShapeType="1"/>
                </p:cNvSpPr>
                <p:nvPr/>
              </p:nvSpPr>
              <p:spPr bwMode="auto">
                <a:xfrm flipH="1">
                  <a:off x="4377" y="2341"/>
                  <a:ext cx="91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3" name="Line 142"/>
                <p:cNvSpPr>
                  <a:spLocks noChangeShapeType="1"/>
                </p:cNvSpPr>
                <p:nvPr/>
              </p:nvSpPr>
              <p:spPr bwMode="auto">
                <a:xfrm flipH="1">
                  <a:off x="4467" y="2341"/>
                  <a:ext cx="91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4" name="Line 143"/>
                <p:cNvSpPr>
                  <a:spLocks noChangeShapeType="1"/>
                </p:cNvSpPr>
                <p:nvPr/>
              </p:nvSpPr>
              <p:spPr bwMode="auto">
                <a:xfrm flipH="1">
                  <a:off x="4558" y="2341"/>
                  <a:ext cx="91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5" name="Line 144"/>
                <p:cNvSpPr>
                  <a:spLocks noChangeShapeType="1"/>
                </p:cNvSpPr>
                <p:nvPr/>
              </p:nvSpPr>
              <p:spPr bwMode="auto">
                <a:xfrm flipH="1">
                  <a:off x="4648" y="2341"/>
                  <a:ext cx="91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6" name="Line 145"/>
                <p:cNvSpPr>
                  <a:spLocks noChangeShapeType="1"/>
                </p:cNvSpPr>
                <p:nvPr/>
              </p:nvSpPr>
              <p:spPr bwMode="auto">
                <a:xfrm flipH="1">
                  <a:off x="4740" y="2341"/>
                  <a:ext cx="91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7" name="Line 146"/>
                <p:cNvSpPr>
                  <a:spLocks noChangeShapeType="1"/>
                </p:cNvSpPr>
                <p:nvPr/>
              </p:nvSpPr>
              <p:spPr bwMode="auto">
                <a:xfrm flipH="1">
                  <a:off x="4830" y="2341"/>
                  <a:ext cx="91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pic>
            <p:nvPicPr>
              <p:cNvPr id="31" name="Picture 150" descr="UNI0f2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2773" t="12431" r="49120" b="25546"/>
              <a:stretch>
                <a:fillRect/>
              </a:stretch>
            </p:blipFill>
            <p:spPr bwMode="auto">
              <a:xfrm>
                <a:off x="2649" y="2050"/>
                <a:ext cx="140" cy="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151" descr="UNI0f2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2773" t="12431" r="49120" b="25546"/>
              <a:stretch>
                <a:fillRect/>
              </a:stretch>
            </p:blipFill>
            <p:spPr bwMode="auto">
              <a:xfrm>
                <a:off x="3016" y="2050"/>
                <a:ext cx="140" cy="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152" descr="UNI0f2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2773" t="12431" r="49120" b="25546"/>
              <a:stretch>
                <a:fillRect/>
              </a:stretch>
            </p:blipFill>
            <p:spPr bwMode="auto">
              <a:xfrm>
                <a:off x="3333" y="2050"/>
                <a:ext cx="140" cy="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Freeform 154"/>
              <p:cNvSpPr>
                <a:spLocks noChangeAspect="1"/>
              </p:cNvSpPr>
              <p:nvPr/>
            </p:nvSpPr>
            <p:spPr bwMode="auto">
              <a:xfrm>
                <a:off x="2653" y="2296"/>
                <a:ext cx="136" cy="89"/>
              </a:xfrm>
              <a:custGeom>
                <a:avLst/>
                <a:gdLst>
                  <a:gd name="T0" fmla="*/ 0 w 536"/>
                  <a:gd name="T1" fmla="*/ 0 h 612"/>
                  <a:gd name="T2" fmla="*/ 0 w 536"/>
                  <a:gd name="T3" fmla="*/ 0 h 612"/>
                  <a:gd name="T4" fmla="*/ 0 w 536"/>
                  <a:gd name="T5" fmla="*/ 0 h 612"/>
                  <a:gd name="T6" fmla="*/ 0 w 536"/>
                  <a:gd name="T7" fmla="*/ 0 h 612"/>
                  <a:gd name="T8" fmla="*/ 0 w 536"/>
                  <a:gd name="T9" fmla="*/ 0 h 612"/>
                  <a:gd name="T10" fmla="*/ 0 w 536"/>
                  <a:gd name="T11" fmla="*/ 0 h 612"/>
                  <a:gd name="T12" fmla="*/ 0 w 536"/>
                  <a:gd name="T13" fmla="*/ 0 h 612"/>
                  <a:gd name="T14" fmla="*/ 0 w 536"/>
                  <a:gd name="T15" fmla="*/ 0 h 612"/>
                  <a:gd name="T16" fmla="*/ 0 w 536"/>
                  <a:gd name="T17" fmla="*/ 0 h 612"/>
                  <a:gd name="T18" fmla="*/ 0 w 536"/>
                  <a:gd name="T19" fmla="*/ 0 h 612"/>
                  <a:gd name="T20" fmla="*/ 0 w 536"/>
                  <a:gd name="T21" fmla="*/ 0 h 612"/>
                  <a:gd name="T22" fmla="*/ 0 w 536"/>
                  <a:gd name="T23" fmla="*/ 0 h 612"/>
                  <a:gd name="T24" fmla="*/ 0 w 536"/>
                  <a:gd name="T25" fmla="*/ 0 h 6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6"/>
                  <a:gd name="T40" fmla="*/ 0 h 612"/>
                  <a:gd name="T41" fmla="*/ 536 w 536"/>
                  <a:gd name="T42" fmla="*/ 612 h 6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6" h="612">
                    <a:moveTo>
                      <a:pt x="161" y="23"/>
                    </a:moveTo>
                    <a:cubicBezTo>
                      <a:pt x="120" y="0"/>
                      <a:pt x="26" y="14"/>
                      <a:pt x="13" y="63"/>
                    </a:cubicBezTo>
                    <a:cubicBezTo>
                      <a:pt x="0" y="112"/>
                      <a:pt x="79" y="236"/>
                      <a:pt x="81" y="319"/>
                    </a:cubicBezTo>
                    <a:cubicBezTo>
                      <a:pt x="83" y="402"/>
                      <a:pt x="14" y="518"/>
                      <a:pt x="25" y="563"/>
                    </a:cubicBezTo>
                    <a:cubicBezTo>
                      <a:pt x="36" y="608"/>
                      <a:pt x="107" y="612"/>
                      <a:pt x="149" y="591"/>
                    </a:cubicBezTo>
                    <a:cubicBezTo>
                      <a:pt x="191" y="570"/>
                      <a:pt x="239" y="436"/>
                      <a:pt x="277" y="435"/>
                    </a:cubicBezTo>
                    <a:cubicBezTo>
                      <a:pt x="315" y="434"/>
                      <a:pt x="338" y="562"/>
                      <a:pt x="377" y="583"/>
                    </a:cubicBezTo>
                    <a:cubicBezTo>
                      <a:pt x="416" y="604"/>
                      <a:pt x="498" y="605"/>
                      <a:pt x="513" y="559"/>
                    </a:cubicBezTo>
                    <a:cubicBezTo>
                      <a:pt x="528" y="513"/>
                      <a:pt x="468" y="390"/>
                      <a:pt x="469" y="307"/>
                    </a:cubicBezTo>
                    <a:cubicBezTo>
                      <a:pt x="470" y="224"/>
                      <a:pt x="536" y="110"/>
                      <a:pt x="521" y="63"/>
                    </a:cubicBezTo>
                    <a:cubicBezTo>
                      <a:pt x="506" y="16"/>
                      <a:pt x="424" y="0"/>
                      <a:pt x="381" y="23"/>
                    </a:cubicBezTo>
                    <a:cubicBezTo>
                      <a:pt x="338" y="46"/>
                      <a:pt x="298" y="199"/>
                      <a:pt x="261" y="199"/>
                    </a:cubicBezTo>
                    <a:cubicBezTo>
                      <a:pt x="224" y="199"/>
                      <a:pt x="202" y="46"/>
                      <a:pt x="161" y="2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E762F"/>
                  </a:gs>
                  <a:gs pos="100000">
                    <a:srgbClr val="CCFF66"/>
                  </a:gs>
                </a:gsLst>
                <a:path path="rect">
                  <a:fillToRect l="50000" t="50000" r="50000" b="50000"/>
                </a:path>
              </a:gradFill>
              <a:ln w="9525">
                <a:round/>
                <a:headEnd/>
                <a:tailEnd/>
              </a:ln>
              <a:scene3d>
                <a:camera prst="legacyPerspectiveTopRight"/>
                <a:lightRig rig="legacyHarsh3" dir="r"/>
              </a:scene3d>
              <a:sp3d extrusionH="315900" prstMaterial="legacyMetal">
                <a:bevelT w="13500" h="13500" prst="angle"/>
                <a:bevelB w="13500" h="13500" prst="angle"/>
                <a:extrusionClr>
                  <a:srgbClr val="CCFF66"/>
                </a:extrusionClr>
              </a:sp3d>
            </p:spPr>
            <p:txBody>
              <a:bodyPr>
                <a:flatTx/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155"/>
              <p:cNvSpPr>
                <a:spLocks noChangeAspect="1"/>
              </p:cNvSpPr>
              <p:nvPr/>
            </p:nvSpPr>
            <p:spPr bwMode="auto">
              <a:xfrm>
                <a:off x="3016" y="2296"/>
                <a:ext cx="136" cy="89"/>
              </a:xfrm>
              <a:custGeom>
                <a:avLst/>
                <a:gdLst>
                  <a:gd name="T0" fmla="*/ 0 w 536"/>
                  <a:gd name="T1" fmla="*/ 0 h 612"/>
                  <a:gd name="T2" fmla="*/ 0 w 536"/>
                  <a:gd name="T3" fmla="*/ 0 h 612"/>
                  <a:gd name="T4" fmla="*/ 0 w 536"/>
                  <a:gd name="T5" fmla="*/ 0 h 612"/>
                  <a:gd name="T6" fmla="*/ 0 w 536"/>
                  <a:gd name="T7" fmla="*/ 0 h 612"/>
                  <a:gd name="T8" fmla="*/ 0 w 536"/>
                  <a:gd name="T9" fmla="*/ 0 h 612"/>
                  <a:gd name="T10" fmla="*/ 0 w 536"/>
                  <a:gd name="T11" fmla="*/ 0 h 612"/>
                  <a:gd name="T12" fmla="*/ 0 w 536"/>
                  <a:gd name="T13" fmla="*/ 0 h 612"/>
                  <a:gd name="T14" fmla="*/ 0 w 536"/>
                  <a:gd name="T15" fmla="*/ 0 h 612"/>
                  <a:gd name="T16" fmla="*/ 0 w 536"/>
                  <a:gd name="T17" fmla="*/ 0 h 612"/>
                  <a:gd name="T18" fmla="*/ 0 w 536"/>
                  <a:gd name="T19" fmla="*/ 0 h 612"/>
                  <a:gd name="T20" fmla="*/ 0 w 536"/>
                  <a:gd name="T21" fmla="*/ 0 h 612"/>
                  <a:gd name="T22" fmla="*/ 0 w 536"/>
                  <a:gd name="T23" fmla="*/ 0 h 612"/>
                  <a:gd name="T24" fmla="*/ 0 w 536"/>
                  <a:gd name="T25" fmla="*/ 0 h 6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6"/>
                  <a:gd name="T40" fmla="*/ 0 h 612"/>
                  <a:gd name="T41" fmla="*/ 536 w 536"/>
                  <a:gd name="T42" fmla="*/ 612 h 6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6" h="612">
                    <a:moveTo>
                      <a:pt x="161" y="23"/>
                    </a:moveTo>
                    <a:cubicBezTo>
                      <a:pt x="120" y="0"/>
                      <a:pt x="26" y="14"/>
                      <a:pt x="13" y="63"/>
                    </a:cubicBezTo>
                    <a:cubicBezTo>
                      <a:pt x="0" y="112"/>
                      <a:pt x="79" y="236"/>
                      <a:pt x="81" y="319"/>
                    </a:cubicBezTo>
                    <a:cubicBezTo>
                      <a:pt x="83" y="402"/>
                      <a:pt x="14" y="518"/>
                      <a:pt x="25" y="563"/>
                    </a:cubicBezTo>
                    <a:cubicBezTo>
                      <a:pt x="36" y="608"/>
                      <a:pt x="107" y="612"/>
                      <a:pt x="149" y="591"/>
                    </a:cubicBezTo>
                    <a:cubicBezTo>
                      <a:pt x="191" y="570"/>
                      <a:pt x="239" y="436"/>
                      <a:pt x="277" y="435"/>
                    </a:cubicBezTo>
                    <a:cubicBezTo>
                      <a:pt x="315" y="434"/>
                      <a:pt x="338" y="562"/>
                      <a:pt x="377" y="583"/>
                    </a:cubicBezTo>
                    <a:cubicBezTo>
                      <a:pt x="416" y="604"/>
                      <a:pt x="498" y="605"/>
                      <a:pt x="513" y="559"/>
                    </a:cubicBezTo>
                    <a:cubicBezTo>
                      <a:pt x="528" y="513"/>
                      <a:pt x="468" y="390"/>
                      <a:pt x="469" y="307"/>
                    </a:cubicBezTo>
                    <a:cubicBezTo>
                      <a:pt x="470" y="224"/>
                      <a:pt x="536" y="110"/>
                      <a:pt x="521" y="63"/>
                    </a:cubicBezTo>
                    <a:cubicBezTo>
                      <a:pt x="506" y="16"/>
                      <a:pt x="424" y="0"/>
                      <a:pt x="381" y="23"/>
                    </a:cubicBezTo>
                    <a:cubicBezTo>
                      <a:pt x="338" y="46"/>
                      <a:pt x="298" y="199"/>
                      <a:pt x="261" y="199"/>
                    </a:cubicBezTo>
                    <a:cubicBezTo>
                      <a:pt x="224" y="199"/>
                      <a:pt x="202" y="46"/>
                      <a:pt x="161" y="2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E762F"/>
                  </a:gs>
                  <a:gs pos="100000">
                    <a:srgbClr val="CCFF66"/>
                  </a:gs>
                </a:gsLst>
                <a:path path="rect">
                  <a:fillToRect l="50000" t="50000" r="50000" b="50000"/>
                </a:path>
              </a:gradFill>
              <a:ln w="9525">
                <a:round/>
                <a:headEnd/>
                <a:tailEnd/>
              </a:ln>
              <a:scene3d>
                <a:camera prst="legacyPerspectiveTopRight"/>
                <a:lightRig rig="legacyHarsh3" dir="r"/>
              </a:scene3d>
              <a:sp3d extrusionH="315900" prstMaterial="legacyMetal">
                <a:bevelT w="13500" h="13500" prst="angle"/>
                <a:bevelB w="13500" h="13500" prst="angle"/>
                <a:extrusionClr>
                  <a:srgbClr val="CCFF66"/>
                </a:extrusionClr>
              </a:sp3d>
            </p:spPr>
            <p:txBody>
              <a:bodyPr>
                <a:flatTx/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156"/>
              <p:cNvSpPr>
                <a:spLocks noChangeAspect="1"/>
              </p:cNvSpPr>
              <p:nvPr/>
            </p:nvSpPr>
            <p:spPr bwMode="auto">
              <a:xfrm>
                <a:off x="3334" y="2296"/>
                <a:ext cx="136" cy="89"/>
              </a:xfrm>
              <a:custGeom>
                <a:avLst/>
                <a:gdLst>
                  <a:gd name="T0" fmla="*/ 0 w 536"/>
                  <a:gd name="T1" fmla="*/ 0 h 612"/>
                  <a:gd name="T2" fmla="*/ 0 w 536"/>
                  <a:gd name="T3" fmla="*/ 0 h 612"/>
                  <a:gd name="T4" fmla="*/ 0 w 536"/>
                  <a:gd name="T5" fmla="*/ 0 h 612"/>
                  <a:gd name="T6" fmla="*/ 0 w 536"/>
                  <a:gd name="T7" fmla="*/ 0 h 612"/>
                  <a:gd name="T8" fmla="*/ 0 w 536"/>
                  <a:gd name="T9" fmla="*/ 0 h 612"/>
                  <a:gd name="T10" fmla="*/ 0 w 536"/>
                  <a:gd name="T11" fmla="*/ 0 h 612"/>
                  <a:gd name="T12" fmla="*/ 0 w 536"/>
                  <a:gd name="T13" fmla="*/ 0 h 612"/>
                  <a:gd name="T14" fmla="*/ 0 w 536"/>
                  <a:gd name="T15" fmla="*/ 0 h 612"/>
                  <a:gd name="T16" fmla="*/ 0 w 536"/>
                  <a:gd name="T17" fmla="*/ 0 h 612"/>
                  <a:gd name="T18" fmla="*/ 0 w 536"/>
                  <a:gd name="T19" fmla="*/ 0 h 612"/>
                  <a:gd name="T20" fmla="*/ 0 w 536"/>
                  <a:gd name="T21" fmla="*/ 0 h 612"/>
                  <a:gd name="T22" fmla="*/ 0 w 536"/>
                  <a:gd name="T23" fmla="*/ 0 h 612"/>
                  <a:gd name="T24" fmla="*/ 0 w 536"/>
                  <a:gd name="T25" fmla="*/ 0 h 6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6"/>
                  <a:gd name="T40" fmla="*/ 0 h 612"/>
                  <a:gd name="T41" fmla="*/ 536 w 536"/>
                  <a:gd name="T42" fmla="*/ 612 h 6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6" h="612">
                    <a:moveTo>
                      <a:pt x="161" y="23"/>
                    </a:moveTo>
                    <a:cubicBezTo>
                      <a:pt x="120" y="0"/>
                      <a:pt x="26" y="14"/>
                      <a:pt x="13" y="63"/>
                    </a:cubicBezTo>
                    <a:cubicBezTo>
                      <a:pt x="0" y="112"/>
                      <a:pt x="79" y="236"/>
                      <a:pt x="81" y="319"/>
                    </a:cubicBezTo>
                    <a:cubicBezTo>
                      <a:pt x="83" y="402"/>
                      <a:pt x="14" y="518"/>
                      <a:pt x="25" y="563"/>
                    </a:cubicBezTo>
                    <a:cubicBezTo>
                      <a:pt x="36" y="608"/>
                      <a:pt x="107" y="612"/>
                      <a:pt x="149" y="591"/>
                    </a:cubicBezTo>
                    <a:cubicBezTo>
                      <a:pt x="191" y="570"/>
                      <a:pt x="239" y="436"/>
                      <a:pt x="277" y="435"/>
                    </a:cubicBezTo>
                    <a:cubicBezTo>
                      <a:pt x="315" y="434"/>
                      <a:pt x="338" y="562"/>
                      <a:pt x="377" y="583"/>
                    </a:cubicBezTo>
                    <a:cubicBezTo>
                      <a:pt x="416" y="604"/>
                      <a:pt x="498" y="605"/>
                      <a:pt x="513" y="559"/>
                    </a:cubicBezTo>
                    <a:cubicBezTo>
                      <a:pt x="528" y="513"/>
                      <a:pt x="468" y="390"/>
                      <a:pt x="469" y="307"/>
                    </a:cubicBezTo>
                    <a:cubicBezTo>
                      <a:pt x="470" y="224"/>
                      <a:pt x="536" y="110"/>
                      <a:pt x="521" y="63"/>
                    </a:cubicBezTo>
                    <a:cubicBezTo>
                      <a:pt x="506" y="16"/>
                      <a:pt x="424" y="0"/>
                      <a:pt x="381" y="23"/>
                    </a:cubicBezTo>
                    <a:cubicBezTo>
                      <a:pt x="338" y="46"/>
                      <a:pt x="298" y="199"/>
                      <a:pt x="261" y="199"/>
                    </a:cubicBezTo>
                    <a:cubicBezTo>
                      <a:pt x="224" y="199"/>
                      <a:pt x="202" y="46"/>
                      <a:pt x="161" y="2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E762F"/>
                  </a:gs>
                  <a:gs pos="100000">
                    <a:srgbClr val="CCFF66"/>
                  </a:gs>
                </a:gsLst>
                <a:path path="rect">
                  <a:fillToRect l="50000" t="50000" r="50000" b="50000"/>
                </a:path>
              </a:gradFill>
              <a:ln w="9525">
                <a:round/>
                <a:headEnd/>
                <a:tailEnd/>
              </a:ln>
              <a:scene3d>
                <a:camera prst="legacyPerspectiveTopRight"/>
                <a:lightRig rig="legacyHarsh3" dir="r"/>
              </a:scene3d>
              <a:sp3d extrusionH="315900" prstMaterial="legacyMetal">
                <a:bevelT w="13500" h="13500" prst="angle"/>
                <a:bevelB w="13500" h="13500" prst="angle"/>
                <a:extrusionClr>
                  <a:srgbClr val="CCFF66"/>
                </a:extrusionClr>
              </a:sp3d>
            </p:spPr>
            <p:txBody>
              <a:bodyPr>
                <a:flatTx/>
              </a:bodyPr>
              <a:lstStyle/>
              <a:p>
                <a:endParaRPr lang="ko-KR" altLang="en-US"/>
              </a:p>
            </p:txBody>
          </p:sp>
          <p:sp>
            <p:nvSpPr>
              <p:cNvPr id="37" name="Line 158"/>
              <p:cNvSpPr>
                <a:spLocks noChangeShapeType="1"/>
              </p:cNvSpPr>
              <p:nvPr/>
            </p:nvSpPr>
            <p:spPr bwMode="auto">
              <a:xfrm flipH="1">
                <a:off x="2245" y="2387"/>
                <a:ext cx="9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8" name="Line 159"/>
              <p:cNvSpPr>
                <a:spLocks noChangeShapeType="1"/>
              </p:cNvSpPr>
              <p:nvPr/>
            </p:nvSpPr>
            <p:spPr bwMode="auto">
              <a:xfrm flipH="1">
                <a:off x="2335" y="2387"/>
                <a:ext cx="9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9" name="Line 160"/>
              <p:cNvSpPr>
                <a:spLocks noChangeShapeType="1"/>
              </p:cNvSpPr>
              <p:nvPr/>
            </p:nvSpPr>
            <p:spPr bwMode="auto">
              <a:xfrm flipH="1">
                <a:off x="2427" y="2387"/>
                <a:ext cx="9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0" name="Line 161"/>
              <p:cNvSpPr>
                <a:spLocks noChangeShapeType="1"/>
              </p:cNvSpPr>
              <p:nvPr/>
            </p:nvSpPr>
            <p:spPr bwMode="auto">
              <a:xfrm flipH="1">
                <a:off x="2517" y="2387"/>
                <a:ext cx="9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1" name="Line 162"/>
              <p:cNvSpPr>
                <a:spLocks noChangeShapeType="1"/>
              </p:cNvSpPr>
              <p:nvPr/>
            </p:nvSpPr>
            <p:spPr bwMode="auto">
              <a:xfrm flipH="1">
                <a:off x="2608" y="2387"/>
                <a:ext cx="9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2" name="Line 163"/>
              <p:cNvSpPr>
                <a:spLocks noChangeShapeType="1"/>
              </p:cNvSpPr>
              <p:nvPr/>
            </p:nvSpPr>
            <p:spPr bwMode="auto">
              <a:xfrm flipH="1">
                <a:off x="2698" y="2387"/>
                <a:ext cx="9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3" name="Line 164"/>
              <p:cNvSpPr>
                <a:spLocks noChangeShapeType="1"/>
              </p:cNvSpPr>
              <p:nvPr/>
            </p:nvSpPr>
            <p:spPr bwMode="auto">
              <a:xfrm flipH="1">
                <a:off x="2790" y="2387"/>
                <a:ext cx="9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4" name="Line 165"/>
              <p:cNvSpPr>
                <a:spLocks noChangeShapeType="1"/>
              </p:cNvSpPr>
              <p:nvPr/>
            </p:nvSpPr>
            <p:spPr bwMode="auto">
              <a:xfrm flipH="1">
                <a:off x="2880" y="2387"/>
                <a:ext cx="9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5" name="Line 166"/>
              <p:cNvSpPr>
                <a:spLocks noChangeShapeType="1"/>
              </p:cNvSpPr>
              <p:nvPr/>
            </p:nvSpPr>
            <p:spPr bwMode="auto">
              <a:xfrm flipH="1">
                <a:off x="2970" y="2387"/>
                <a:ext cx="9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6" name="Line 167"/>
              <p:cNvSpPr>
                <a:spLocks noChangeShapeType="1"/>
              </p:cNvSpPr>
              <p:nvPr/>
            </p:nvSpPr>
            <p:spPr bwMode="auto">
              <a:xfrm flipH="1">
                <a:off x="3060" y="2387"/>
                <a:ext cx="9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7" name="Line 168"/>
              <p:cNvSpPr>
                <a:spLocks noChangeShapeType="1"/>
              </p:cNvSpPr>
              <p:nvPr/>
            </p:nvSpPr>
            <p:spPr bwMode="auto">
              <a:xfrm flipH="1">
                <a:off x="3152" y="2387"/>
                <a:ext cx="9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8" name="Line 169"/>
              <p:cNvSpPr>
                <a:spLocks noChangeShapeType="1"/>
              </p:cNvSpPr>
              <p:nvPr/>
            </p:nvSpPr>
            <p:spPr bwMode="auto">
              <a:xfrm flipH="1">
                <a:off x="3242" y="2387"/>
                <a:ext cx="9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9" name="Line 170"/>
              <p:cNvSpPr>
                <a:spLocks noChangeShapeType="1"/>
              </p:cNvSpPr>
              <p:nvPr/>
            </p:nvSpPr>
            <p:spPr bwMode="auto">
              <a:xfrm flipH="1">
                <a:off x="3333" y="2387"/>
                <a:ext cx="9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0" name="Line 171"/>
              <p:cNvSpPr>
                <a:spLocks noChangeShapeType="1"/>
              </p:cNvSpPr>
              <p:nvPr/>
            </p:nvSpPr>
            <p:spPr bwMode="auto">
              <a:xfrm flipH="1">
                <a:off x="3423" y="2387"/>
                <a:ext cx="9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1" name="Line 172"/>
              <p:cNvSpPr>
                <a:spLocks noChangeShapeType="1"/>
              </p:cNvSpPr>
              <p:nvPr/>
            </p:nvSpPr>
            <p:spPr bwMode="auto">
              <a:xfrm flipH="1">
                <a:off x="3515" y="2387"/>
                <a:ext cx="9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35744" t="65874" r="47852" b="28223"/>
            <a:stretch>
              <a:fillRect/>
            </a:stretch>
          </p:blipFill>
          <p:spPr bwMode="auto">
            <a:xfrm>
              <a:off x="6091238" y="3089275"/>
              <a:ext cx="2157412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5" name="직선 연결선 67"/>
            <p:cNvCxnSpPr>
              <a:cxnSpLocks noChangeShapeType="1"/>
            </p:cNvCxnSpPr>
            <p:nvPr/>
          </p:nvCxnSpPr>
          <p:spPr bwMode="auto">
            <a:xfrm>
              <a:off x="6069013" y="2811463"/>
              <a:ext cx="1141412" cy="646112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" name="직선 연결선 69"/>
            <p:cNvCxnSpPr>
              <a:cxnSpLocks noChangeShapeType="1"/>
            </p:cNvCxnSpPr>
            <p:nvPr/>
          </p:nvCxnSpPr>
          <p:spPr bwMode="auto">
            <a:xfrm rot="10800000" flipV="1">
              <a:off x="7410450" y="2868613"/>
              <a:ext cx="671513" cy="588962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68" name="Picture 3" descr="C:\Users\user\Desktop\12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13" y="5258250"/>
            <a:ext cx="1043608" cy="147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44202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8590"/>
            <a:ext cx="4543902" cy="539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87151"/>
            <a:ext cx="3672408" cy="208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753" y="1218591"/>
            <a:ext cx="4276570" cy="346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AutoShape 14"/>
          <p:cNvSpPr>
            <a:spLocks noChangeArrowheads="1"/>
          </p:cNvSpPr>
          <p:nvPr/>
        </p:nvSpPr>
        <p:spPr bwMode="auto">
          <a:xfrm flipH="1">
            <a:off x="592097" y="548680"/>
            <a:ext cx="6234792" cy="4000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66FF">
                  <a:gamma/>
                  <a:shade val="60784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0784"/>
                  <a:invGamma/>
                </a:srgb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b="1" dirty="0" smtClean="0">
                <a:solidFill>
                  <a:schemeClr val="bg1"/>
                </a:solidFill>
                <a:latin typeface="맑은 고딕"/>
                <a:ea typeface="맑은 고딕"/>
              </a:rPr>
              <a:t>1. </a:t>
            </a:r>
            <a:r>
              <a:rPr lang="ko-KR" altLang="en-US" b="1" dirty="0" smtClean="0">
                <a:solidFill>
                  <a:srgbClr val="FF0000"/>
                </a:solidFill>
                <a:latin typeface="맑은 고딕"/>
                <a:ea typeface="맑은 고딕"/>
              </a:rPr>
              <a:t>생산 </a:t>
            </a:r>
            <a:r>
              <a:rPr lang="ko-KR" altLang="en-US" b="1" dirty="0">
                <a:solidFill>
                  <a:srgbClr val="FF0000"/>
                </a:solidFill>
                <a:latin typeface="맑은 고딕"/>
                <a:ea typeface="맑은 고딕"/>
              </a:rPr>
              <a:t>판매중인 </a:t>
            </a:r>
            <a:r>
              <a:rPr lang="en-US" altLang="ko-KR" b="1" dirty="0">
                <a:solidFill>
                  <a:schemeClr val="bg1"/>
                </a:solidFill>
                <a:latin typeface="맑은 고딕"/>
                <a:ea typeface="맑은 고딕"/>
              </a:rPr>
              <a:t>DNA </a:t>
            </a:r>
            <a:r>
              <a:rPr lang="ko-KR" altLang="en-US" b="1" dirty="0">
                <a:solidFill>
                  <a:schemeClr val="bg1"/>
                </a:solidFill>
                <a:latin typeface="맑은 고딕"/>
                <a:ea typeface="맑은 고딕"/>
              </a:rPr>
              <a:t>추출 </a:t>
            </a:r>
            <a:r>
              <a:rPr lang="ko-KR" altLang="en-US" b="1" dirty="0" smtClean="0">
                <a:solidFill>
                  <a:schemeClr val="bg1"/>
                </a:solidFill>
                <a:latin typeface="맑은 고딕"/>
                <a:ea typeface="맑은 고딕"/>
              </a:rPr>
              <a:t>키트 및 </a:t>
            </a:r>
            <a:r>
              <a:rPr lang="en-US" altLang="ko-KR" b="1" dirty="0">
                <a:solidFill>
                  <a:schemeClr val="bg1"/>
                </a:solidFill>
                <a:latin typeface="맑은 고딕"/>
                <a:ea typeface="맑은 고딕"/>
              </a:rPr>
              <a:t>DNA </a:t>
            </a:r>
            <a:r>
              <a:rPr lang="ko-KR" altLang="en-US" b="1" dirty="0" smtClean="0">
                <a:solidFill>
                  <a:schemeClr val="bg1"/>
                </a:solidFill>
                <a:latin typeface="맑은 고딕"/>
                <a:ea typeface="맑은 고딕"/>
              </a:rPr>
              <a:t>중합효소</a:t>
            </a:r>
            <a:endParaRPr lang="ko-KR" altLang="en-US" b="1" dirty="0">
              <a:solidFill>
                <a:schemeClr val="bg1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91520605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070" y="5074670"/>
            <a:ext cx="989861" cy="77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947" y="5892403"/>
            <a:ext cx="706561" cy="92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659" y="5892403"/>
            <a:ext cx="899961" cy="92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487" y="5892403"/>
            <a:ext cx="796010" cy="92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3" y="1943652"/>
            <a:ext cx="1419893" cy="197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769" y="2162167"/>
            <a:ext cx="1189953" cy="190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C:\Users\kg\Desktop\150209 작게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651" y="5892403"/>
            <a:ext cx="770837" cy="92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506246" y="1453314"/>
            <a:ext cx="15057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DNA</a:t>
            </a:r>
            <a:r>
              <a:rPr lang="ko-KR" altLang="en-US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측정장비</a:t>
            </a:r>
            <a:endParaRPr lang="ko-KR" altLang="en-US" sz="12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2190897" y="1490632"/>
            <a:ext cx="18261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ko-KR" altLang="en-US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단백질 측정 장비</a:t>
            </a:r>
            <a:endParaRPr lang="ko-KR" altLang="en-US" sz="12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321199" y="1521290"/>
            <a:ext cx="21540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 b="1" dirty="0" err="1" smtClean="0">
                <a:solidFill>
                  <a:prstClr val="black"/>
                </a:solidFill>
                <a:latin typeface="맑은 고딕"/>
                <a:ea typeface="맑은 고딕"/>
              </a:rPr>
              <a:t>Invivo</a:t>
            </a:r>
            <a:r>
              <a:rPr lang="en-US" altLang="ko-KR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 </a:t>
            </a:r>
            <a:r>
              <a:rPr lang="ko-KR" altLang="en-US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형광 영상 측정장비</a:t>
            </a:r>
            <a:endParaRPr lang="ko-KR" altLang="en-US" sz="12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57" y="2104475"/>
            <a:ext cx="1034748" cy="184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248" y="2094020"/>
            <a:ext cx="1092022" cy="186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785693" y="1490632"/>
            <a:ext cx="21497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ko-KR" altLang="en-US" sz="1200" b="1" dirty="0" smtClean="0">
                <a:solidFill>
                  <a:prstClr val="black"/>
                </a:solidFill>
                <a:latin typeface="맑은 고딕"/>
                <a:ea typeface="맑은 고딕"/>
              </a:rPr>
              <a:t>고급 단백질 측정 장비</a:t>
            </a:r>
            <a:endParaRPr lang="ko-KR" altLang="en-US" sz="12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pic>
        <p:nvPicPr>
          <p:cNvPr id="2" name="Picture 3" descr="D:\D\바탕화면 2016년\카다로그 포스터\작은 이미지들\1p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56" y="4415728"/>
            <a:ext cx="1127641" cy="87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:\D\바탕화면 2016년\카다로그 포스터\작은 이미지들\gel사진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22" y="4313728"/>
            <a:ext cx="1144114" cy="117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251" y="5074670"/>
            <a:ext cx="1258245" cy="76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D:\D\바탕화면 2016년\카다로그 포스터\작은 이미지들\manual contrast 차이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151" y="4466306"/>
            <a:ext cx="1500273" cy="86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652" y="5031126"/>
            <a:ext cx="1014087" cy="82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D:\D\바탕화면 2016년\카다로그 포스터\작은 이미지들\1p4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783" y="4125518"/>
            <a:ext cx="769971" cy="87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D:\D\바탕화면 2016년\카다로그 포스터\작은 이미지들\작은 이미지4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352" y="5334884"/>
            <a:ext cx="1044624" cy="80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D:\D\바탕화면 2016년\카다로그 포스터\작은 이미지들\형광,ECL,Gel사진들_01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652" y="4121303"/>
            <a:ext cx="1541675" cy="95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68" y="4185062"/>
            <a:ext cx="1065629" cy="78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AutoShape 14"/>
          <p:cNvSpPr>
            <a:spLocks noChangeArrowheads="1"/>
          </p:cNvSpPr>
          <p:nvPr/>
        </p:nvSpPr>
        <p:spPr bwMode="auto">
          <a:xfrm flipH="1">
            <a:off x="592097" y="548680"/>
            <a:ext cx="6234792" cy="4000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66FF">
                  <a:gamma/>
                  <a:shade val="60784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0784"/>
                  <a:invGamma/>
                </a:srgbClr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b="1" dirty="0" smtClean="0">
                <a:solidFill>
                  <a:schemeClr val="bg1"/>
                </a:solidFill>
                <a:latin typeface="맑은 고딕"/>
                <a:ea typeface="맑은 고딕"/>
              </a:rPr>
              <a:t>2. </a:t>
            </a:r>
            <a:r>
              <a:rPr lang="ko-KR" altLang="en-US" b="1" dirty="0" smtClean="0">
                <a:solidFill>
                  <a:schemeClr val="bg1"/>
                </a:solidFill>
                <a:latin typeface="맑은 고딕"/>
                <a:ea typeface="맑은 고딕"/>
              </a:rPr>
              <a:t>생산 판매중인 연구용 영상 시스템</a:t>
            </a:r>
            <a:endParaRPr lang="ko-KR" altLang="en-US" b="1" dirty="0">
              <a:solidFill>
                <a:schemeClr val="bg1"/>
              </a:solidFill>
              <a:latin typeface="맑은 고딕"/>
              <a:ea typeface="맑은 고딕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1813140" y="2939077"/>
            <a:ext cx="0" cy="2753214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>
            <a:off x="3771560" y="2956697"/>
            <a:ext cx="0" cy="2753214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5418518" y="2960849"/>
            <a:ext cx="0" cy="2753214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85375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31538</TotalTime>
  <Words>244</Words>
  <Application>Microsoft Office PowerPoint</Application>
  <PresentationFormat>화면 슬라이드 쇼(4:3)</PresentationFormat>
  <Paragraphs>58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7</vt:i4>
      </vt:variant>
    </vt:vector>
  </HeadingPairs>
  <TitlesOfParts>
    <vt:vector size="11" baseType="lpstr">
      <vt:lpstr>Office 테마</vt:lpstr>
      <vt:lpstr>1_Office 테마</vt:lpstr>
      <vt:lpstr>2_Office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인사총무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박용원</dc:creator>
  <cp:lastModifiedBy>user</cp:lastModifiedBy>
  <cp:revision>2381</cp:revision>
  <cp:lastPrinted>1601-01-01T00:00:00Z</cp:lastPrinted>
  <dcterms:created xsi:type="dcterms:W3CDTF">2005-02-21T01:26:58Z</dcterms:created>
  <dcterms:modified xsi:type="dcterms:W3CDTF">2017-08-30T01:28:54Z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