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3" r:id="rId4"/>
    <p:sldId id="259" r:id="rId5"/>
    <p:sldId id="265" r:id="rId6"/>
    <p:sldId id="266" r:id="rId7"/>
    <p:sldId id="260" r:id="rId8"/>
    <p:sldId id="271" r:id="rId9"/>
    <p:sldId id="273" r:id="rId10"/>
    <p:sldId id="276" r:id="rId11"/>
    <p:sldId id="274" r:id="rId12"/>
    <p:sldId id="257" r:id="rId13"/>
    <p:sldId id="275" r:id="rId14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3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8513-1369-4778-B4E8-09036B156A7E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F8E7-F012-4B5F-988F-28A6390611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66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8513-1369-4778-B4E8-09036B156A7E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F8E7-F012-4B5F-988F-28A6390611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84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8513-1369-4778-B4E8-09036B156A7E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F8E7-F012-4B5F-988F-28A6390611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93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8513-1369-4778-B4E8-09036B156A7E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F8E7-F012-4B5F-988F-28A6390611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39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8513-1369-4778-B4E8-09036B156A7E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F8E7-F012-4B5F-988F-28A6390611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5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8513-1369-4778-B4E8-09036B156A7E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F8E7-F012-4B5F-988F-28A6390611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99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8513-1369-4778-B4E8-09036B156A7E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F8E7-F012-4B5F-988F-28A6390611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84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8513-1369-4778-B4E8-09036B156A7E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F8E7-F012-4B5F-988F-28A6390611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14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8513-1369-4778-B4E8-09036B156A7E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F8E7-F012-4B5F-988F-28A6390611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8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8513-1369-4778-B4E8-09036B156A7E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F8E7-F012-4B5F-988F-28A6390611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59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8513-1369-4778-B4E8-09036B156A7E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F8E7-F012-4B5F-988F-28A6390611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11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8513-1369-4778-B4E8-09036B156A7E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F8E7-F012-4B5F-988F-28A6390611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4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1.bin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5737860"/>
            <a:ext cx="1592580" cy="563880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-20472" y="1196751"/>
            <a:ext cx="9164472" cy="3960441"/>
            <a:chOff x="301419" y="1484783"/>
            <a:chExt cx="8599272" cy="3960441"/>
          </a:xfrm>
        </p:grpSpPr>
        <p:sp>
          <p:nvSpPr>
            <p:cNvPr id="7" name="직사각형 6"/>
            <p:cNvSpPr/>
            <p:nvPr/>
          </p:nvSpPr>
          <p:spPr>
            <a:xfrm>
              <a:off x="321891" y="1484783"/>
              <a:ext cx="8578800" cy="993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368" y="1584088"/>
              <a:ext cx="1837571" cy="1935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 descr="C:\Users\User\Downloads\20170705_s500_color0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8" t="23339" r="9616" b="16183"/>
            <a:stretch/>
          </p:blipFill>
          <p:spPr bwMode="auto">
            <a:xfrm>
              <a:off x="5295296" y="1584089"/>
              <a:ext cx="3591736" cy="1935836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419" y="1584089"/>
              <a:ext cx="3174421" cy="1937856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306866" y="5201903"/>
              <a:ext cx="8593825" cy="2433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06866" y="3466531"/>
              <a:ext cx="8593825" cy="1735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8159" y="3573016"/>
              <a:ext cx="4561826" cy="1631216"/>
            </a:xfrm>
            <a:prstGeom prst="rect">
              <a:avLst/>
            </a:prstGeom>
            <a:noFill/>
            <a:effectLst>
              <a:outerShdw blurRad="1905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ko-KR" sz="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haparral Pro" pitchFamily="18" charset="0"/>
                </a:rPr>
                <a:t>C</a:t>
              </a:r>
              <a:r>
                <a:rPr lang="en-US" altLang="ko-KR" sz="5000" dirty="0" smtClean="0">
                  <a:solidFill>
                    <a:schemeClr val="bg1"/>
                  </a:solidFill>
                  <a:latin typeface="Chaparral Pro" pitchFamily="18" charset="0"/>
                </a:rPr>
                <a:t>ompany Profile</a:t>
              </a:r>
            </a:p>
            <a:p>
              <a:r>
                <a:rPr lang="en-US" altLang="ko-KR" sz="5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haparral Pro" pitchFamily="18" charset="0"/>
                </a:rPr>
                <a:t>PSIPlus</a:t>
              </a:r>
              <a:r>
                <a:rPr lang="en-US" altLang="ko-KR" sz="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haparral Pro" pitchFamily="18" charset="0"/>
                </a:rPr>
                <a:t> </a:t>
              </a:r>
              <a:r>
                <a:rPr lang="en-US" altLang="ko-KR" sz="5000" dirty="0" smtClean="0">
                  <a:solidFill>
                    <a:schemeClr val="bg1"/>
                  </a:solidFill>
                  <a:latin typeface="Chaparral Pro" pitchFamily="18" charset="0"/>
                </a:rPr>
                <a:t>Co., Ltd.</a:t>
              </a:r>
              <a:endParaRPr lang="ko-KR" altLang="en-US" sz="5000" dirty="0">
                <a:solidFill>
                  <a:schemeClr val="bg1"/>
                </a:solidFill>
                <a:latin typeface="Chaparral Pro" pitchFamily="18" charset="0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575646" y="3645024"/>
              <a:ext cx="504056" cy="1440160"/>
            </a:xfrm>
            <a:prstGeom prst="roundRect">
              <a:avLst>
                <a:gd name="adj" fmla="val 31180"/>
              </a:avLst>
            </a:prstGeom>
            <a:solidFill>
              <a:schemeClr val="bg1"/>
            </a:solidFill>
            <a:ln>
              <a:noFill/>
            </a:ln>
            <a:effectLst>
              <a:outerShdw blurRad="330200" sx="102000" sy="102000" algn="ctr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42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117"/>
          <p:cNvSpPr>
            <a:spLocks noChangeArrowheads="1"/>
          </p:cNvSpPr>
          <p:nvPr/>
        </p:nvSpPr>
        <p:spPr bwMode="auto">
          <a:xfrm>
            <a:off x="198438" y="150813"/>
            <a:ext cx="57417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3-2.3</a:t>
            </a:r>
            <a:r>
              <a:rPr lang="en-US" altLang="ko-K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altLang="ko-KR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en-US" altLang="ko-KR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altLang="ko-KR" sz="1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ARK</a:t>
            </a:r>
            <a:r>
              <a:rPr lang="en-US" altLang="ko-KR" sz="11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n-US" altLang="ko-KR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Vu</a:t>
            </a:r>
            <a:r>
              <a:rPr lang="en-US" altLang="ko-K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ko-KR" altLang="en-US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의   </a:t>
            </a:r>
            <a:r>
              <a:rPr lang="en-US" altLang="ko-K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S/W</a:t>
            </a:r>
            <a:r>
              <a:rPr lang="en-US" altLang="ko-KR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특징 </a:t>
            </a: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(1)</a:t>
            </a:r>
            <a:endParaRPr lang="en-US" altLang="ko-K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5064"/>
            <a:ext cx="7173578" cy="288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1008"/>
            <a:ext cx="7594945" cy="3024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092280" y="1125064"/>
            <a:ext cx="476834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8229168" y="3501008"/>
            <a:ext cx="476834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꺾인 연결선 13"/>
          <p:cNvCxnSpPr>
            <a:stCxn id="12" idx="3"/>
          </p:cNvCxnSpPr>
          <p:nvPr/>
        </p:nvCxnSpPr>
        <p:spPr>
          <a:xfrm>
            <a:off x="7569114" y="1197072"/>
            <a:ext cx="1047046" cy="2303936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08304" y="1916832"/>
            <a:ext cx="177703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Detail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을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선택하면 선명하게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보기 영상으로 바뀜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-2716" y="563337"/>
            <a:ext cx="9146716" cy="29940"/>
            <a:chOff x="-2716" y="636813"/>
            <a:chExt cx="9146716" cy="29940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0" y="636813"/>
              <a:ext cx="91440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-2716" y="666753"/>
              <a:ext cx="9144000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직사각형 1"/>
          <p:cNvSpPr/>
          <p:nvPr/>
        </p:nvSpPr>
        <p:spPr>
          <a:xfrm>
            <a:off x="251520" y="620688"/>
            <a:ext cx="8220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자체 개발한 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ko-KR" altLang="en-US" sz="1200" b="1" dirty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선명하게 보기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를 통해 피부 문제점을 더욱 부각 시켜 한눈에 알아 보기 쉽게 이미지 구현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5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-2716" y="563337"/>
            <a:ext cx="9146716" cy="29940"/>
            <a:chOff x="-2716" y="636813"/>
            <a:chExt cx="9146716" cy="29940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0" y="636813"/>
              <a:ext cx="91440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-2716" y="666753"/>
              <a:ext cx="9144000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02717" y="169352"/>
            <a:ext cx="398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3-2.3.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en-US" altLang="ko-KR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altLang="ko-KR" sz="1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ARK</a:t>
            </a:r>
            <a:r>
              <a:rPr lang="en-US" altLang="ko-KR" sz="11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n-US" altLang="ko-KR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Vu</a:t>
            </a: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의   </a:t>
            </a: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S/W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특징 </a:t>
            </a: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(2)</a:t>
            </a:r>
            <a:endParaRPr lang="ko-KR" altLang="en-US" sz="1600" b="1" dirty="0">
              <a:latin typeface="Verdana" pitchFamily="34" charset="0"/>
              <a:ea typeface="굴림" panose="020B0600000101010101" pitchFamily="50" charset="-127"/>
              <a:cs typeface="Verdan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2716" y="615916"/>
            <a:ext cx="8262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얼굴에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있는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붉은 기 </a:t>
            </a:r>
            <a:r>
              <a:rPr lang="en-US" altLang="ko-KR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&amp;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브라운 색소 부분을 구분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하여 관찰 및 분석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모공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주름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색소침착 분석 시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털</a:t>
            </a:r>
            <a:r>
              <a:rPr lang="en-US" altLang="ko-KR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수염</a:t>
            </a:r>
            <a:r>
              <a:rPr lang="en-US" altLang="ko-KR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눈썹</a:t>
            </a:r>
            <a:r>
              <a:rPr lang="en-US" altLang="ko-KR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속눈썹</a:t>
            </a:r>
            <a:r>
              <a:rPr lang="en-US" altLang="ko-KR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머리카락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등  영향 최소화 </a:t>
            </a:r>
            <a:endParaRPr lang="en-US" altLang="ko-KR" sz="12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" name="그룹 9"/>
          <p:cNvGrpSpPr>
            <a:grpSpLocks noChangeAspect="1"/>
          </p:cNvGrpSpPr>
          <p:nvPr/>
        </p:nvGrpSpPr>
        <p:grpSpPr>
          <a:xfrm>
            <a:off x="3075846" y="2238101"/>
            <a:ext cx="2704676" cy="4057014"/>
            <a:chOff x="854727" y="801100"/>
            <a:chExt cx="3600000" cy="54000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27" y="801100"/>
              <a:ext cx="3600000" cy="5400000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501" y="801100"/>
              <a:ext cx="1787483" cy="5346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그룹 12"/>
          <p:cNvGrpSpPr/>
          <p:nvPr/>
        </p:nvGrpSpPr>
        <p:grpSpPr>
          <a:xfrm>
            <a:off x="5983732" y="2238101"/>
            <a:ext cx="2667884" cy="4057014"/>
            <a:chOff x="5803105" y="2045066"/>
            <a:chExt cx="2987947" cy="4480278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105" y="2045066"/>
              <a:ext cx="2987947" cy="4480278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978" y="2045066"/>
              <a:ext cx="1477074" cy="4361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7" y="2235708"/>
            <a:ext cx="2525790" cy="40505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591306" y="1939113"/>
            <a:ext cx="2185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 </a:t>
            </a:r>
            <a:r>
              <a:rPr lang="ko-KR" alt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편광에서 </a:t>
            </a:r>
            <a:r>
              <a:rPr lang="ko-KR" altLang="en-US" sz="1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붉은기와</a:t>
            </a:r>
            <a:r>
              <a:rPr lang="ko-KR" alt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브라운 추출</a:t>
            </a:r>
            <a:r>
              <a:rPr lang="en-US" altLang="ko-KR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 </a:t>
            </a:r>
            <a:endParaRPr lang="ko-KR" altLang="en-US" sz="1000" dirty="0"/>
          </a:p>
        </p:txBody>
      </p:sp>
      <p:sp>
        <p:nvSpPr>
          <p:cNvPr id="18" name="직사각형 17"/>
          <p:cNvSpPr/>
          <p:nvPr/>
        </p:nvSpPr>
        <p:spPr>
          <a:xfrm>
            <a:off x="3032280" y="1939114"/>
            <a:ext cx="2789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 </a:t>
            </a:r>
            <a:r>
              <a:rPr lang="ko-KR" altLang="en-US" sz="1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일반광과</a:t>
            </a:r>
            <a:r>
              <a:rPr lang="ko-KR" alt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ko-KR" altLang="en-US" sz="1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광택광</a:t>
            </a:r>
            <a:r>
              <a:rPr lang="ko-KR" alt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ko-KR" alt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모공 및 주름 추출 영상</a:t>
            </a:r>
            <a:r>
              <a:rPr lang="en-US" altLang="ko-KR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 </a:t>
            </a:r>
            <a:endParaRPr lang="ko-KR" altLang="en-US" sz="1000" dirty="0"/>
          </a:p>
        </p:txBody>
      </p:sp>
      <p:sp>
        <p:nvSpPr>
          <p:cNvPr id="19" name="직사각형 18"/>
          <p:cNvSpPr/>
          <p:nvPr/>
        </p:nvSpPr>
        <p:spPr>
          <a:xfrm>
            <a:off x="5771932" y="1939114"/>
            <a:ext cx="31261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 </a:t>
            </a:r>
            <a:r>
              <a:rPr lang="ko-KR" alt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편광과 </a:t>
            </a:r>
            <a:r>
              <a:rPr lang="ko-KR" altLang="en-US" sz="1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자외선광</a:t>
            </a:r>
            <a:r>
              <a:rPr lang="en-US" altLang="ko-KR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ko-KR" alt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색소침착과 멜라닌 추출 영상</a:t>
            </a:r>
            <a:r>
              <a:rPr lang="en-US" altLang="ko-KR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 </a:t>
            </a:r>
            <a:endParaRPr lang="ko-KR" altLang="en-US" sz="1000" dirty="0"/>
          </a:p>
        </p:txBody>
      </p:sp>
      <p:sp>
        <p:nvSpPr>
          <p:cNvPr id="20" name="직사각형 19"/>
          <p:cNvSpPr/>
          <p:nvPr/>
        </p:nvSpPr>
        <p:spPr>
          <a:xfrm>
            <a:off x="319720" y="1751878"/>
            <a:ext cx="8562109" cy="470007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705304" y="1613379"/>
            <a:ext cx="196720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en-US" altLang="ko-KR" sz="12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MARK•Vu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’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S/W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특징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ko-KR" altLang="en-US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74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4992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4-1. </a:t>
            </a:r>
            <a:r>
              <a:rPr lang="en-US" altLang="ko-K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‘Ghost in the Mirror’ </a:t>
            </a:r>
            <a:r>
              <a:rPr lang="ko-KR" alt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영업 현장 </a:t>
            </a:r>
            <a:r>
              <a:rPr lang="ko-KR" altLang="en-US" sz="16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설치 사례</a:t>
            </a:r>
            <a:endParaRPr lang="ko-KR" altLang="en-US" sz="1600" b="1" dirty="0">
              <a:latin typeface="Verdana" pitchFamily="34" charset="0"/>
              <a:ea typeface="굴림" panose="020B0600000101010101" pitchFamily="50" charset="-127"/>
              <a:cs typeface="Verdana" pitchFamily="34" charset="0"/>
            </a:endParaRPr>
          </a:p>
        </p:txBody>
      </p:sp>
      <p:pic>
        <p:nvPicPr>
          <p:cNvPr id="1027" name="Picture 3" descr="C:\Users\User\Documents\카카오톡 받은 파일\KakaoTalk_Moim_54WKHfQdzdpUkoFS40RMM5rcpOubU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3586" y="2775411"/>
            <a:ext cx="418749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카카오톡 받은 파일\KakaoTalk_20170704_125032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61898" y="2847419"/>
            <a:ext cx="418749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‘</a:t>
            </a:r>
            <a:r>
              <a:rPr lang="ko-KR" altLang="en-US" sz="1200" b="1" dirty="0" err="1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셀트리온스킨큐어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ko-KR" altLang="en-US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매장에서 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‘Ghost in the mirror’</a:t>
            </a:r>
            <a:r>
              <a:rPr lang="ko-KR" altLang="en-US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를 설치 사례임</a:t>
            </a:r>
            <a:r>
              <a:rPr lang="en-US" altLang="ko-KR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</a:t>
            </a:r>
            <a:r>
              <a:rPr lang="ko-KR" altLang="en-US" sz="1200" b="1" dirty="0" smtClean="0">
                <a:solidFill>
                  <a:srgbClr val="C00000"/>
                </a:solidFill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화장품이 필요한 부위</a:t>
            </a:r>
            <a:r>
              <a:rPr lang="ko-KR" altLang="en-US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를 고객이 직접 눈으로 확인 할 수 있어 화장품 상담이 용이 함</a:t>
            </a:r>
            <a:r>
              <a:rPr lang="en-US" altLang="ko-KR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23528" y="1844824"/>
            <a:ext cx="8496944" cy="46085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1472" y="1700808"/>
            <a:ext cx="264687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[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셀트리온스킨큐어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매장 설치 현장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]</a:t>
            </a:r>
            <a:endParaRPr lang="ko-KR" altLang="en-US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-2716" y="563337"/>
            <a:ext cx="9146716" cy="29940"/>
            <a:chOff x="-2716" y="636813"/>
            <a:chExt cx="9146716" cy="29940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36813"/>
              <a:ext cx="91440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-2716" y="666753"/>
              <a:ext cx="9144000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 descr="C:\Users\User\Documents\카카오톡 받은 파일\KakaoTalk_Moim_54WKHfQdzdpUkoFS40RMM5rcpOsOE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5" y="2060848"/>
            <a:ext cx="2560320" cy="20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ocuments\카카오톡 받은 파일\KakaoTalk_20170704_12503149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6" b="18218"/>
          <a:stretch/>
        </p:blipFill>
        <p:spPr bwMode="auto">
          <a:xfrm>
            <a:off x="467544" y="4234607"/>
            <a:ext cx="2560320" cy="20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499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4-2. ‘</a:t>
            </a:r>
            <a:r>
              <a:rPr lang="en-US" altLang="ko-KR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MARK</a:t>
            </a:r>
            <a:r>
              <a:rPr lang="en-US" altLang="ko-KR" sz="12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n-US" altLang="ko-KR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Vu</a:t>
            </a:r>
            <a:r>
              <a:rPr lang="en-US" altLang="ko-K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ko-KR" alt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영업 현장 </a:t>
            </a:r>
            <a:r>
              <a:rPr lang="ko-KR" altLang="en-US" sz="16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설치 사례</a:t>
            </a:r>
            <a:endParaRPr lang="ko-KR" altLang="en-US" sz="1600" b="1" dirty="0">
              <a:latin typeface="Verdana" pitchFamily="34" charset="0"/>
              <a:ea typeface="굴림" panose="020B0600000101010101" pitchFamily="50" charset="-127"/>
              <a:cs typeface="Verdana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-2716" y="563337"/>
            <a:ext cx="9146716" cy="29940"/>
            <a:chOff x="-2716" y="636813"/>
            <a:chExt cx="9146716" cy="29940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0" y="636813"/>
              <a:ext cx="91440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-2716" y="666753"/>
              <a:ext cx="9144000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>
            <a:off x="683567" y="2204864"/>
            <a:ext cx="7848873" cy="4035828"/>
            <a:chOff x="683567" y="2204864"/>
            <a:chExt cx="7848873" cy="4035828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2204864"/>
              <a:ext cx="2808312" cy="1997460"/>
            </a:xfrm>
            <a:prstGeom prst="rect">
              <a:avLst/>
            </a:prstGeom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918" y="2204864"/>
              <a:ext cx="2139228" cy="2920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4406094"/>
              <a:ext cx="2507771" cy="1834598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4406094"/>
              <a:ext cx="2808312" cy="1834598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7" y="2204864"/>
              <a:ext cx="2507771" cy="1997460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918" y="5194920"/>
              <a:ext cx="2139228" cy="1045772"/>
            </a:xfrm>
            <a:prstGeom prst="rect">
              <a:avLst/>
            </a:prstGeom>
          </p:spPr>
        </p:pic>
      </p:grpSp>
      <p:sp>
        <p:nvSpPr>
          <p:cNvPr id="17" name="직사각형 16"/>
          <p:cNvSpPr/>
          <p:nvPr/>
        </p:nvSpPr>
        <p:spPr>
          <a:xfrm>
            <a:off x="323528" y="1844824"/>
            <a:ext cx="8496944" cy="46085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71472" y="1700808"/>
            <a:ext cx="22188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[</a:t>
            </a:r>
            <a:r>
              <a:rPr lang="en-US" altLang="ko-KR" sz="12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MARK</a:t>
            </a:r>
            <a:r>
              <a:rPr lang="en-US" altLang="ko-KR" sz="105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n-US" altLang="ko-KR" sz="12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Vu</a:t>
            </a:r>
            <a:r>
              <a:rPr lang="en-US" altLang="ko-KR" sz="1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설치 현장 사진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]</a:t>
            </a:r>
            <a:endParaRPr lang="ko-KR" altLang="en-US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6926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2017</a:t>
            </a:r>
            <a:r>
              <a:rPr lang="ko-KR" alt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년 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ko-KR" alt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월 현재 </a:t>
            </a:r>
            <a:r>
              <a:rPr lang="ko-KR" altLang="en-US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차앤박</a:t>
            </a:r>
            <a:r>
              <a:rPr lang="ko-KR" alt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피부과 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ko-KR" alt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개 지점 외 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r>
              <a:rPr lang="ko-KR" alt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개 병원에 </a:t>
            </a:r>
            <a:r>
              <a:rPr lang="ko-KR" altLang="en-US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설치 되었음</a:t>
            </a:r>
            <a:r>
              <a:rPr lang="en-US" altLang="ko-KR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.</a:t>
            </a:r>
            <a:endParaRPr lang="en-US" altLang="ko-KR" sz="1200" b="1" dirty="0" smtClean="0">
              <a:latin typeface="Verdana" pitchFamily="34" charset="0"/>
              <a:ea typeface="굴림" panose="020B0600000101010101" pitchFamily="50" charset="-127"/>
              <a:cs typeface="Verdana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</a:t>
            </a:r>
            <a:r>
              <a:rPr lang="ko-KR" altLang="en-US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한국임상 피부과학 연구소 등 임상 평가 기관에 설치 되었음 </a:t>
            </a:r>
            <a:r>
              <a:rPr lang="en-US" altLang="ko-KR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.</a:t>
            </a:r>
            <a:endParaRPr lang="en-US" altLang="ko-KR" sz="1200" b="1" dirty="0" smtClean="0">
              <a:latin typeface="Verdana" pitchFamily="34" charset="0"/>
              <a:ea typeface="굴림" panose="020B0600000101010101" pitchFamily="50" charset="-127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5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ko-KR" altLang="en-US" sz="16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회사 소개</a:t>
            </a:r>
            <a:endParaRPr lang="ko-KR" altLang="en-US" sz="1600" b="1" dirty="0">
              <a:latin typeface="Verdana" pitchFamily="34" charset="0"/>
              <a:ea typeface="굴림" panose="020B0600000101010101" pitchFamily="50" charset="-127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92696"/>
            <a:ext cx="8208912" cy="59093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㈜ </a:t>
            </a:r>
            <a:r>
              <a:rPr lang="en-US" altLang="ko-KR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PSIPlus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는 이미지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프로세싱을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통한 피부 문제점 추출 및 정량분석 기술을 기반으로 한 </a:t>
            </a:r>
            <a:r>
              <a:rPr lang="en-US" altLang="ko-KR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R&amp;D</a:t>
            </a:r>
            <a:r>
              <a:rPr lang="en-US" altLang="ko-KR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전문</a:t>
            </a:r>
            <a:r>
              <a:rPr lang="en-US" altLang="ko-KR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회사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로써 광학기기의 대표기업인 ㈜ 피에스아이의 광학기술 제휴를 통해 혁신적이고 창의적인 제품을 지속적으로 개발 하여 피부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진단기의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미래를 이끌어가고자 하는 회사입니다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혁신적인 아이디어를 통해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세계 최초로 멜라닌과 여드름 균을 볼 수 있는 </a:t>
            </a:r>
            <a:r>
              <a:rPr lang="ko-KR" altLang="en-US" sz="1200" b="1" dirty="0" err="1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자외선광을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LED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로 구현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하였으며 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미래주름과 피부의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붉은 기를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볼 수 있는 이미지 </a:t>
            </a:r>
            <a:r>
              <a:rPr lang="ko-KR" altLang="en-US" sz="1200" b="1" dirty="0" err="1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프로세싱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기술 등을 이용한 진단 방법 등을 특허 출원 중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입니다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이렇게 다양하고 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창의적인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아이디어와 기술을 통해 세계 피부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진단기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시장을 선도하는 회사입니다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특히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최근 제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차 산업혁명의 흐름에 맞춰 노화로 인한 피부 변화에 대한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빅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데이터를 쌓고 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빅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데이터에 대한 패턴 연구를 통해 화장품 영업 현장에서 고객의 피부에 맞는 맞춤형 화장품 제안을 할 수 있는 피부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진단기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개발을 목표로 부단히 노력해 나가겠습니다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Picture 2" descr="C:\Users\User\Downloads\20170705_s500_color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3339" r="9616" b="16183"/>
          <a:stretch/>
        </p:blipFill>
        <p:spPr bwMode="auto">
          <a:xfrm>
            <a:off x="611560" y="4310803"/>
            <a:ext cx="3960440" cy="21425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wnloads\20170620_s100dg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t="21170" r="17422" b="15394"/>
          <a:stretch/>
        </p:blipFill>
        <p:spPr bwMode="auto">
          <a:xfrm>
            <a:off x="4860032" y="4310803"/>
            <a:ext cx="3456384" cy="21425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-2716" y="563337"/>
            <a:ext cx="9146716" cy="29940"/>
            <a:chOff x="-2716" y="636813"/>
            <a:chExt cx="9146716" cy="29940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0" y="636813"/>
              <a:ext cx="91440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-2716" y="666753"/>
              <a:ext cx="9144000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/>
          <p:cNvSpPr/>
          <p:nvPr/>
        </p:nvSpPr>
        <p:spPr>
          <a:xfrm>
            <a:off x="4860032" y="4005064"/>
            <a:ext cx="3457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ko-KR" altLang="en-US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거울형</a:t>
            </a:r>
            <a:r>
              <a:rPr lang="ko-KR" alt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안면 </a:t>
            </a:r>
            <a:r>
              <a:rPr lang="ko-KR" altLang="en-US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진단기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en-US" altLang="ko-KR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Ghost in the Mirror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’] </a:t>
            </a:r>
            <a:endParaRPr lang="ko-KR" altLang="en-US" sz="1200" dirty="0"/>
          </a:p>
        </p:txBody>
      </p:sp>
      <p:sp>
        <p:nvSpPr>
          <p:cNvPr id="10" name="직사각형 9"/>
          <p:cNvSpPr/>
          <p:nvPr/>
        </p:nvSpPr>
        <p:spPr>
          <a:xfrm>
            <a:off x="1042883" y="4005064"/>
            <a:ext cx="295305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dirty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</a:t>
            </a:r>
            <a:r>
              <a:rPr lang="en-US" altLang="ko-KR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[</a:t>
            </a:r>
            <a:r>
              <a:rPr lang="ko-KR" altLang="en-US" sz="1200" b="1" dirty="0" err="1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정밀형</a:t>
            </a:r>
            <a:r>
              <a:rPr lang="ko-KR" altLang="en-US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안면 피부 </a:t>
            </a:r>
            <a:r>
              <a:rPr lang="ko-KR" altLang="en-US" sz="1200" b="1" dirty="0" err="1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진단기</a:t>
            </a:r>
            <a:r>
              <a:rPr lang="ko-KR" altLang="en-US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en-US" altLang="ko-KR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Mark-Vu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’]</a:t>
            </a:r>
            <a:endParaRPr lang="en-US" altLang="ko-KR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77" y="188640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ko-KR" altLang="en-US" sz="16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회사 연혁</a:t>
            </a:r>
            <a:endParaRPr lang="ko-KR" altLang="en-US" sz="1600" b="1" dirty="0">
              <a:latin typeface="Verdana" pitchFamily="34" charset="0"/>
              <a:ea typeface="굴림" panose="020B0600000101010101" pitchFamily="50" charset="-127"/>
              <a:cs typeface="Verdana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716" y="563337"/>
            <a:ext cx="9146716" cy="29940"/>
            <a:chOff x="-2716" y="636813"/>
            <a:chExt cx="9146716" cy="2994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636813"/>
              <a:ext cx="91440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-2716" y="666753"/>
              <a:ext cx="9144000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467544" y="1937170"/>
            <a:ext cx="8496944" cy="3924542"/>
            <a:chOff x="395536" y="1995324"/>
            <a:chExt cx="8496944" cy="3494200"/>
          </a:xfrm>
        </p:grpSpPr>
        <p:sp>
          <p:nvSpPr>
            <p:cNvPr id="8" name="자유형 7"/>
            <p:cNvSpPr/>
            <p:nvPr/>
          </p:nvSpPr>
          <p:spPr>
            <a:xfrm>
              <a:off x="454477" y="2564904"/>
              <a:ext cx="1296000" cy="865800"/>
            </a:xfrm>
            <a:custGeom>
              <a:avLst/>
              <a:gdLst>
                <a:gd name="connsiteX0" fmla="*/ 0 w 1776992"/>
                <a:gd name="connsiteY0" fmla="*/ 86410 h 864101"/>
                <a:gd name="connsiteX1" fmla="*/ 86410 w 1776992"/>
                <a:gd name="connsiteY1" fmla="*/ 0 h 864101"/>
                <a:gd name="connsiteX2" fmla="*/ 1690582 w 1776992"/>
                <a:gd name="connsiteY2" fmla="*/ 0 h 864101"/>
                <a:gd name="connsiteX3" fmla="*/ 1776992 w 1776992"/>
                <a:gd name="connsiteY3" fmla="*/ 86410 h 864101"/>
                <a:gd name="connsiteX4" fmla="*/ 1776992 w 1776992"/>
                <a:gd name="connsiteY4" fmla="*/ 777691 h 864101"/>
                <a:gd name="connsiteX5" fmla="*/ 1690582 w 1776992"/>
                <a:gd name="connsiteY5" fmla="*/ 864101 h 864101"/>
                <a:gd name="connsiteX6" fmla="*/ 86410 w 1776992"/>
                <a:gd name="connsiteY6" fmla="*/ 864101 h 864101"/>
                <a:gd name="connsiteX7" fmla="*/ 0 w 1776992"/>
                <a:gd name="connsiteY7" fmla="*/ 777691 h 864101"/>
                <a:gd name="connsiteX8" fmla="*/ 0 w 1776992"/>
                <a:gd name="connsiteY8" fmla="*/ 86410 h 8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992" h="864101">
                  <a:moveTo>
                    <a:pt x="0" y="86410"/>
                  </a:moveTo>
                  <a:cubicBezTo>
                    <a:pt x="0" y="38687"/>
                    <a:pt x="38687" y="0"/>
                    <a:pt x="86410" y="0"/>
                  </a:cubicBezTo>
                  <a:lnTo>
                    <a:pt x="1690582" y="0"/>
                  </a:lnTo>
                  <a:cubicBezTo>
                    <a:pt x="1738305" y="0"/>
                    <a:pt x="1776992" y="38687"/>
                    <a:pt x="1776992" y="86410"/>
                  </a:cubicBezTo>
                  <a:lnTo>
                    <a:pt x="1776992" y="777691"/>
                  </a:lnTo>
                  <a:cubicBezTo>
                    <a:pt x="1776992" y="825414"/>
                    <a:pt x="1738305" y="864101"/>
                    <a:pt x="1690582" y="864101"/>
                  </a:cubicBezTo>
                  <a:lnTo>
                    <a:pt x="86410" y="864101"/>
                  </a:lnTo>
                  <a:cubicBezTo>
                    <a:pt x="38687" y="864101"/>
                    <a:pt x="0" y="825414"/>
                    <a:pt x="0" y="777691"/>
                  </a:cubicBezTo>
                  <a:lnTo>
                    <a:pt x="0" y="8641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8649" tIns="78649" rIns="78649" bIns="78649" numCol="1" spcCol="1270" anchor="ctr" anchorCtr="0">
              <a:noAutofit/>
            </a:bodyPr>
            <a:lstStyle/>
            <a:p>
              <a:pPr lvl="0" algn="ctr" defTabSz="622300" latinLnBrk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kern="1200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 회사 설립</a:t>
              </a:r>
              <a:endParaRPr lang="ko-KR" altLang="en-US" sz="1200" b="1" kern="1200" dirty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95536" y="1995324"/>
              <a:ext cx="8496944" cy="254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4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2017</a:t>
              </a:r>
              <a:r>
                <a:rPr lang="ko-KR" altLang="en-US" sz="1400" b="1" dirty="0">
                  <a:solidFill>
                    <a:prstClr val="black"/>
                  </a:solidFill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년 </a:t>
              </a:r>
              <a:r>
                <a:rPr lang="en-US" altLang="ko-KR" sz="14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r>
                <a:rPr lang="ko-KR" altLang="en-US" sz="1400" b="1" dirty="0" smtClean="0">
                  <a:solidFill>
                    <a:prstClr val="black"/>
                  </a:solidFill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월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	          4</a:t>
              </a:r>
              <a:r>
                <a:rPr lang="ko-KR" altLang="en-US" sz="1400" b="1" dirty="0" smtClean="0">
                  <a:solidFill>
                    <a:prstClr val="black"/>
                  </a:solidFill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월 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	 	 5</a:t>
              </a:r>
              <a:r>
                <a:rPr lang="ko-KR" altLang="en-US" sz="1400" b="1" dirty="0" smtClean="0">
                  <a:solidFill>
                    <a:prstClr val="black"/>
                  </a:solidFill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월 </a:t>
              </a:r>
              <a:r>
                <a:rPr lang="en-US" altLang="ko-KR" sz="14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r>
                <a:rPr lang="ko-KR" altLang="en-US" sz="1400" b="1" dirty="0" smtClean="0">
                  <a:solidFill>
                    <a:prstClr val="black"/>
                  </a:solidFill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월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,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r>
                <a:rPr lang="ko-KR" altLang="en-US" sz="1400" b="1" dirty="0" smtClean="0">
                  <a:solidFill>
                    <a:prstClr val="black"/>
                  </a:solidFill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월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8</a:t>
              </a:r>
              <a:r>
                <a:rPr lang="ko-KR" altLang="en-US" sz="1400" b="1" dirty="0" smtClean="0">
                  <a:solidFill>
                    <a:prstClr val="black"/>
                  </a:solidFill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월                  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9</a:t>
              </a:r>
              <a:r>
                <a:rPr lang="ko-KR" altLang="en-US" sz="1400" b="1" dirty="0" smtClean="0">
                  <a:solidFill>
                    <a:prstClr val="black"/>
                  </a:solidFill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월</a:t>
              </a:r>
              <a:endParaRPr lang="en-US" altLang="ko-KR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454477" y="2297776"/>
              <a:ext cx="812597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자유형 19"/>
            <p:cNvSpPr/>
            <p:nvPr/>
          </p:nvSpPr>
          <p:spPr>
            <a:xfrm>
              <a:off x="1835696" y="2564904"/>
              <a:ext cx="1296000" cy="865800"/>
            </a:xfrm>
            <a:custGeom>
              <a:avLst/>
              <a:gdLst>
                <a:gd name="connsiteX0" fmla="*/ 0 w 1776992"/>
                <a:gd name="connsiteY0" fmla="*/ 86410 h 864101"/>
                <a:gd name="connsiteX1" fmla="*/ 86410 w 1776992"/>
                <a:gd name="connsiteY1" fmla="*/ 0 h 864101"/>
                <a:gd name="connsiteX2" fmla="*/ 1690582 w 1776992"/>
                <a:gd name="connsiteY2" fmla="*/ 0 h 864101"/>
                <a:gd name="connsiteX3" fmla="*/ 1776992 w 1776992"/>
                <a:gd name="connsiteY3" fmla="*/ 86410 h 864101"/>
                <a:gd name="connsiteX4" fmla="*/ 1776992 w 1776992"/>
                <a:gd name="connsiteY4" fmla="*/ 777691 h 864101"/>
                <a:gd name="connsiteX5" fmla="*/ 1690582 w 1776992"/>
                <a:gd name="connsiteY5" fmla="*/ 864101 h 864101"/>
                <a:gd name="connsiteX6" fmla="*/ 86410 w 1776992"/>
                <a:gd name="connsiteY6" fmla="*/ 864101 h 864101"/>
                <a:gd name="connsiteX7" fmla="*/ 0 w 1776992"/>
                <a:gd name="connsiteY7" fmla="*/ 777691 h 864101"/>
                <a:gd name="connsiteX8" fmla="*/ 0 w 1776992"/>
                <a:gd name="connsiteY8" fmla="*/ 86410 h 8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992" h="864101">
                  <a:moveTo>
                    <a:pt x="0" y="86410"/>
                  </a:moveTo>
                  <a:cubicBezTo>
                    <a:pt x="0" y="38687"/>
                    <a:pt x="38687" y="0"/>
                    <a:pt x="86410" y="0"/>
                  </a:cubicBezTo>
                  <a:lnTo>
                    <a:pt x="1690582" y="0"/>
                  </a:lnTo>
                  <a:cubicBezTo>
                    <a:pt x="1738305" y="0"/>
                    <a:pt x="1776992" y="38687"/>
                    <a:pt x="1776992" y="86410"/>
                  </a:cubicBezTo>
                  <a:lnTo>
                    <a:pt x="1776992" y="777691"/>
                  </a:lnTo>
                  <a:cubicBezTo>
                    <a:pt x="1776992" y="825414"/>
                    <a:pt x="1738305" y="864101"/>
                    <a:pt x="1690582" y="864101"/>
                  </a:cubicBezTo>
                  <a:lnTo>
                    <a:pt x="86410" y="864101"/>
                  </a:lnTo>
                  <a:cubicBezTo>
                    <a:pt x="38687" y="864101"/>
                    <a:pt x="0" y="825414"/>
                    <a:pt x="0" y="777691"/>
                  </a:cubicBezTo>
                  <a:lnTo>
                    <a:pt x="0" y="8641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8649" tIns="78649" rIns="78649" bIns="78649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kern="1200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특허 출원</a:t>
              </a:r>
              <a:endParaRPr lang="en-US" altLang="ko-KR" sz="1200" b="1" kern="1200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b="1" kern="1200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(</a:t>
              </a:r>
              <a:r>
                <a:rPr lang="ko-KR" altLang="en-US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미래주름</a:t>
              </a:r>
              <a:r>
                <a:rPr lang="en-US" altLang="ko-KR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)</a:t>
              </a:r>
              <a:endParaRPr lang="ko-KR" altLang="en-US" sz="1200" b="1" kern="1200" dirty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</p:txBody>
        </p:sp>
        <p:sp>
          <p:nvSpPr>
            <p:cNvPr id="21" name="자유형 20"/>
            <p:cNvSpPr/>
            <p:nvPr/>
          </p:nvSpPr>
          <p:spPr>
            <a:xfrm>
              <a:off x="3203848" y="2563200"/>
              <a:ext cx="1296000" cy="865800"/>
            </a:xfrm>
            <a:custGeom>
              <a:avLst/>
              <a:gdLst>
                <a:gd name="connsiteX0" fmla="*/ 0 w 1776992"/>
                <a:gd name="connsiteY0" fmla="*/ 86410 h 864101"/>
                <a:gd name="connsiteX1" fmla="*/ 86410 w 1776992"/>
                <a:gd name="connsiteY1" fmla="*/ 0 h 864101"/>
                <a:gd name="connsiteX2" fmla="*/ 1690582 w 1776992"/>
                <a:gd name="connsiteY2" fmla="*/ 0 h 864101"/>
                <a:gd name="connsiteX3" fmla="*/ 1776992 w 1776992"/>
                <a:gd name="connsiteY3" fmla="*/ 86410 h 864101"/>
                <a:gd name="connsiteX4" fmla="*/ 1776992 w 1776992"/>
                <a:gd name="connsiteY4" fmla="*/ 777691 h 864101"/>
                <a:gd name="connsiteX5" fmla="*/ 1690582 w 1776992"/>
                <a:gd name="connsiteY5" fmla="*/ 864101 h 864101"/>
                <a:gd name="connsiteX6" fmla="*/ 86410 w 1776992"/>
                <a:gd name="connsiteY6" fmla="*/ 864101 h 864101"/>
                <a:gd name="connsiteX7" fmla="*/ 0 w 1776992"/>
                <a:gd name="connsiteY7" fmla="*/ 777691 h 864101"/>
                <a:gd name="connsiteX8" fmla="*/ 0 w 1776992"/>
                <a:gd name="connsiteY8" fmla="*/ 86410 h 8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992" h="864101">
                  <a:moveTo>
                    <a:pt x="0" y="86410"/>
                  </a:moveTo>
                  <a:cubicBezTo>
                    <a:pt x="0" y="38687"/>
                    <a:pt x="38687" y="0"/>
                    <a:pt x="86410" y="0"/>
                  </a:cubicBezTo>
                  <a:lnTo>
                    <a:pt x="1690582" y="0"/>
                  </a:lnTo>
                  <a:cubicBezTo>
                    <a:pt x="1738305" y="0"/>
                    <a:pt x="1776992" y="38687"/>
                    <a:pt x="1776992" y="86410"/>
                  </a:cubicBezTo>
                  <a:lnTo>
                    <a:pt x="1776992" y="777691"/>
                  </a:lnTo>
                  <a:cubicBezTo>
                    <a:pt x="1776992" y="825414"/>
                    <a:pt x="1738305" y="864101"/>
                    <a:pt x="1690582" y="864101"/>
                  </a:cubicBezTo>
                  <a:lnTo>
                    <a:pt x="86410" y="864101"/>
                  </a:lnTo>
                  <a:cubicBezTo>
                    <a:pt x="38687" y="864101"/>
                    <a:pt x="0" y="825414"/>
                    <a:pt x="0" y="777691"/>
                  </a:cubicBezTo>
                  <a:lnTo>
                    <a:pt x="0" y="8641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8649" tIns="78649" rIns="78649" bIns="78649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‘Ghost in the </a:t>
              </a:r>
              <a:r>
                <a:rPr lang="en-US" altLang="ko-KR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Mirror’</a:t>
              </a:r>
              <a:r>
                <a:rPr lang="en-US" altLang="ko-KR" sz="1200" b="1" baseline="30000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*</a:t>
              </a:r>
              <a:r>
                <a:rPr lang="en-US" altLang="ko-KR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ko-KR" altLang="en-US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출시</a:t>
              </a:r>
              <a:endParaRPr lang="ko-KR" altLang="en-US" sz="1200" b="1" dirty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</p:txBody>
        </p:sp>
        <p:sp>
          <p:nvSpPr>
            <p:cNvPr id="24" name="자유형 23"/>
            <p:cNvSpPr/>
            <p:nvPr/>
          </p:nvSpPr>
          <p:spPr>
            <a:xfrm>
              <a:off x="4572144" y="2578758"/>
              <a:ext cx="1296000" cy="865800"/>
            </a:xfrm>
            <a:custGeom>
              <a:avLst/>
              <a:gdLst>
                <a:gd name="connsiteX0" fmla="*/ 0 w 1776992"/>
                <a:gd name="connsiteY0" fmla="*/ 86410 h 864101"/>
                <a:gd name="connsiteX1" fmla="*/ 86410 w 1776992"/>
                <a:gd name="connsiteY1" fmla="*/ 0 h 864101"/>
                <a:gd name="connsiteX2" fmla="*/ 1690582 w 1776992"/>
                <a:gd name="connsiteY2" fmla="*/ 0 h 864101"/>
                <a:gd name="connsiteX3" fmla="*/ 1776992 w 1776992"/>
                <a:gd name="connsiteY3" fmla="*/ 86410 h 864101"/>
                <a:gd name="connsiteX4" fmla="*/ 1776992 w 1776992"/>
                <a:gd name="connsiteY4" fmla="*/ 777691 h 864101"/>
                <a:gd name="connsiteX5" fmla="*/ 1690582 w 1776992"/>
                <a:gd name="connsiteY5" fmla="*/ 864101 h 864101"/>
                <a:gd name="connsiteX6" fmla="*/ 86410 w 1776992"/>
                <a:gd name="connsiteY6" fmla="*/ 864101 h 864101"/>
                <a:gd name="connsiteX7" fmla="*/ 0 w 1776992"/>
                <a:gd name="connsiteY7" fmla="*/ 777691 h 864101"/>
                <a:gd name="connsiteX8" fmla="*/ 0 w 1776992"/>
                <a:gd name="connsiteY8" fmla="*/ 86410 h 8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992" h="864101">
                  <a:moveTo>
                    <a:pt x="0" y="86410"/>
                  </a:moveTo>
                  <a:cubicBezTo>
                    <a:pt x="0" y="38687"/>
                    <a:pt x="38687" y="0"/>
                    <a:pt x="86410" y="0"/>
                  </a:cubicBezTo>
                  <a:lnTo>
                    <a:pt x="1690582" y="0"/>
                  </a:lnTo>
                  <a:cubicBezTo>
                    <a:pt x="1738305" y="0"/>
                    <a:pt x="1776992" y="38687"/>
                    <a:pt x="1776992" y="86410"/>
                  </a:cubicBezTo>
                  <a:lnTo>
                    <a:pt x="1776992" y="777691"/>
                  </a:lnTo>
                  <a:cubicBezTo>
                    <a:pt x="1776992" y="825414"/>
                    <a:pt x="1738305" y="864101"/>
                    <a:pt x="1690582" y="864101"/>
                  </a:cubicBezTo>
                  <a:lnTo>
                    <a:pt x="86410" y="864101"/>
                  </a:lnTo>
                  <a:cubicBezTo>
                    <a:pt x="38687" y="864101"/>
                    <a:pt x="0" y="825414"/>
                    <a:pt x="0" y="777691"/>
                  </a:cubicBezTo>
                  <a:lnTo>
                    <a:pt x="0" y="8641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8649" tIns="78649" rIns="78649" bIns="78649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특허출원</a:t>
              </a:r>
              <a:endParaRPr lang="en-US" altLang="ko-KR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(</a:t>
              </a:r>
              <a:r>
                <a:rPr lang="ko-KR" altLang="en-US" sz="1200" b="1" dirty="0" err="1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일반광</a:t>
              </a:r>
              <a:r>
                <a:rPr lang="en-US" altLang="ko-KR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, </a:t>
              </a:r>
              <a:r>
                <a:rPr lang="ko-KR" altLang="en-US" sz="1200" b="1" dirty="0" err="1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광택광</a:t>
              </a:r>
              <a:r>
                <a:rPr lang="en-US" altLang="ko-KR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)</a:t>
              </a:r>
              <a:endParaRPr lang="ko-KR" altLang="en-US" sz="1200" b="1" dirty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</p:txBody>
        </p:sp>
        <p:sp>
          <p:nvSpPr>
            <p:cNvPr id="25" name="자유형 24"/>
            <p:cNvSpPr/>
            <p:nvPr/>
          </p:nvSpPr>
          <p:spPr>
            <a:xfrm>
              <a:off x="5940296" y="2579917"/>
              <a:ext cx="1296000" cy="865800"/>
            </a:xfrm>
            <a:custGeom>
              <a:avLst/>
              <a:gdLst>
                <a:gd name="connsiteX0" fmla="*/ 0 w 1776992"/>
                <a:gd name="connsiteY0" fmla="*/ 86410 h 864101"/>
                <a:gd name="connsiteX1" fmla="*/ 86410 w 1776992"/>
                <a:gd name="connsiteY1" fmla="*/ 0 h 864101"/>
                <a:gd name="connsiteX2" fmla="*/ 1690582 w 1776992"/>
                <a:gd name="connsiteY2" fmla="*/ 0 h 864101"/>
                <a:gd name="connsiteX3" fmla="*/ 1776992 w 1776992"/>
                <a:gd name="connsiteY3" fmla="*/ 86410 h 864101"/>
                <a:gd name="connsiteX4" fmla="*/ 1776992 w 1776992"/>
                <a:gd name="connsiteY4" fmla="*/ 777691 h 864101"/>
                <a:gd name="connsiteX5" fmla="*/ 1690582 w 1776992"/>
                <a:gd name="connsiteY5" fmla="*/ 864101 h 864101"/>
                <a:gd name="connsiteX6" fmla="*/ 86410 w 1776992"/>
                <a:gd name="connsiteY6" fmla="*/ 864101 h 864101"/>
                <a:gd name="connsiteX7" fmla="*/ 0 w 1776992"/>
                <a:gd name="connsiteY7" fmla="*/ 777691 h 864101"/>
                <a:gd name="connsiteX8" fmla="*/ 0 w 1776992"/>
                <a:gd name="connsiteY8" fmla="*/ 86410 h 8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992" h="864101">
                  <a:moveTo>
                    <a:pt x="0" y="86410"/>
                  </a:moveTo>
                  <a:cubicBezTo>
                    <a:pt x="0" y="38687"/>
                    <a:pt x="38687" y="0"/>
                    <a:pt x="86410" y="0"/>
                  </a:cubicBezTo>
                  <a:lnTo>
                    <a:pt x="1690582" y="0"/>
                  </a:lnTo>
                  <a:cubicBezTo>
                    <a:pt x="1738305" y="0"/>
                    <a:pt x="1776992" y="38687"/>
                    <a:pt x="1776992" y="86410"/>
                  </a:cubicBezTo>
                  <a:lnTo>
                    <a:pt x="1776992" y="777691"/>
                  </a:lnTo>
                  <a:cubicBezTo>
                    <a:pt x="1776992" y="825414"/>
                    <a:pt x="1738305" y="864101"/>
                    <a:pt x="1690582" y="864101"/>
                  </a:cubicBezTo>
                  <a:lnTo>
                    <a:pt x="86410" y="864101"/>
                  </a:lnTo>
                  <a:cubicBezTo>
                    <a:pt x="38687" y="864101"/>
                    <a:pt x="0" y="825414"/>
                    <a:pt x="0" y="777691"/>
                  </a:cubicBezTo>
                  <a:lnTo>
                    <a:pt x="0" y="8641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8649" tIns="78649" rIns="78649" bIns="7864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dirty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 </a:t>
              </a:r>
              <a:r>
                <a:rPr lang="en-US" altLang="ko-KR" sz="12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‘Mark-Vu</a:t>
              </a:r>
              <a:r>
                <a:rPr lang="en-US" altLang="ko-KR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’</a:t>
              </a:r>
              <a:r>
                <a:rPr lang="en-US" altLang="ko-KR" sz="1200" b="1" baseline="30000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*</a:t>
              </a:r>
              <a:r>
                <a:rPr lang="en-US" altLang="ko-KR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출시</a:t>
              </a:r>
              <a:endParaRPr lang="ko-KR" altLang="en-US" sz="1200" b="1" dirty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</p:txBody>
        </p:sp>
        <p:sp>
          <p:nvSpPr>
            <p:cNvPr id="26" name="자유형 25"/>
            <p:cNvSpPr/>
            <p:nvPr/>
          </p:nvSpPr>
          <p:spPr>
            <a:xfrm>
              <a:off x="3203848" y="3571312"/>
              <a:ext cx="1296000" cy="865800"/>
            </a:xfrm>
            <a:custGeom>
              <a:avLst/>
              <a:gdLst>
                <a:gd name="connsiteX0" fmla="*/ 0 w 1776992"/>
                <a:gd name="connsiteY0" fmla="*/ 86410 h 864101"/>
                <a:gd name="connsiteX1" fmla="*/ 86410 w 1776992"/>
                <a:gd name="connsiteY1" fmla="*/ 0 h 864101"/>
                <a:gd name="connsiteX2" fmla="*/ 1690582 w 1776992"/>
                <a:gd name="connsiteY2" fmla="*/ 0 h 864101"/>
                <a:gd name="connsiteX3" fmla="*/ 1776992 w 1776992"/>
                <a:gd name="connsiteY3" fmla="*/ 86410 h 864101"/>
                <a:gd name="connsiteX4" fmla="*/ 1776992 w 1776992"/>
                <a:gd name="connsiteY4" fmla="*/ 777691 h 864101"/>
                <a:gd name="connsiteX5" fmla="*/ 1690582 w 1776992"/>
                <a:gd name="connsiteY5" fmla="*/ 864101 h 864101"/>
                <a:gd name="connsiteX6" fmla="*/ 86410 w 1776992"/>
                <a:gd name="connsiteY6" fmla="*/ 864101 h 864101"/>
                <a:gd name="connsiteX7" fmla="*/ 0 w 1776992"/>
                <a:gd name="connsiteY7" fmla="*/ 777691 h 864101"/>
                <a:gd name="connsiteX8" fmla="*/ 0 w 1776992"/>
                <a:gd name="connsiteY8" fmla="*/ 86410 h 8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992" h="864101">
                  <a:moveTo>
                    <a:pt x="0" y="86410"/>
                  </a:moveTo>
                  <a:cubicBezTo>
                    <a:pt x="0" y="38687"/>
                    <a:pt x="38687" y="0"/>
                    <a:pt x="86410" y="0"/>
                  </a:cubicBezTo>
                  <a:lnTo>
                    <a:pt x="1690582" y="0"/>
                  </a:lnTo>
                  <a:cubicBezTo>
                    <a:pt x="1738305" y="0"/>
                    <a:pt x="1776992" y="38687"/>
                    <a:pt x="1776992" y="86410"/>
                  </a:cubicBezTo>
                  <a:lnTo>
                    <a:pt x="1776992" y="777691"/>
                  </a:lnTo>
                  <a:cubicBezTo>
                    <a:pt x="1776992" y="825414"/>
                    <a:pt x="1738305" y="864101"/>
                    <a:pt x="1690582" y="864101"/>
                  </a:cubicBezTo>
                  <a:lnTo>
                    <a:pt x="86410" y="864101"/>
                  </a:lnTo>
                  <a:cubicBezTo>
                    <a:pt x="38687" y="864101"/>
                    <a:pt x="0" y="825414"/>
                    <a:pt x="0" y="777691"/>
                  </a:cubicBezTo>
                  <a:lnTo>
                    <a:pt x="0" y="864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8649" tIns="78649" rIns="78649" bIns="78649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dirty="0" err="1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코웨이</a:t>
              </a:r>
              <a:r>
                <a:rPr lang="ko-KR" altLang="en-US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 연구소 납품</a:t>
              </a:r>
              <a:endParaRPr lang="ko-KR" altLang="en-US" sz="1200" b="1" dirty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</p:txBody>
        </p:sp>
        <p:sp>
          <p:nvSpPr>
            <p:cNvPr id="29" name="자유형 28"/>
            <p:cNvSpPr/>
            <p:nvPr/>
          </p:nvSpPr>
          <p:spPr>
            <a:xfrm>
              <a:off x="3203848" y="4608836"/>
              <a:ext cx="1296000" cy="865800"/>
            </a:xfrm>
            <a:custGeom>
              <a:avLst/>
              <a:gdLst>
                <a:gd name="connsiteX0" fmla="*/ 0 w 1776992"/>
                <a:gd name="connsiteY0" fmla="*/ 86410 h 864101"/>
                <a:gd name="connsiteX1" fmla="*/ 86410 w 1776992"/>
                <a:gd name="connsiteY1" fmla="*/ 0 h 864101"/>
                <a:gd name="connsiteX2" fmla="*/ 1690582 w 1776992"/>
                <a:gd name="connsiteY2" fmla="*/ 0 h 864101"/>
                <a:gd name="connsiteX3" fmla="*/ 1776992 w 1776992"/>
                <a:gd name="connsiteY3" fmla="*/ 86410 h 864101"/>
                <a:gd name="connsiteX4" fmla="*/ 1776992 w 1776992"/>
                <a:gd name="connsiteY4" fmla="*/ 777691 h 864101"/>
                <a:gd name="connsiteX5" fmla="*/ 1690582 w 1776992"/>
                <a:gd name="connsiteY5" fmla="*/ 864101 h 864101"/>
                <a:gd name="connsiteX6" fmla="*/ 86410 w 1776992"/>
                <a:gd name="connsiteY6" fmla="*/ 864101 h 864101"/>
                <a:gd name="connsiteX7" fmla="*/ 0 w 1776992"/>
                <a:gd name="connsiteY7" fmla="*/ 777691 h 864101"/>
                <a:gd name="connsiteX8" fmla="*/ 0 w 1776992"/>
                <a:gd name="connsiteY8" fmla="*/ 86410 h 8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992" h="864101">
                  <a:moveTo>
                    <a:pt x="0" y="86410"/>
                  </a:moveTo>
                  <a:cubicBezTo>
                    <a:pt x="0" y="38687"/>
                    <a:pt x="38687" y="0"/>
                    <a:pt x="86410" y="0"/>
                  </a:cubicBezTo>
                  <a:lnTo>
                    <a:pt x="1690582" y="0"/>
                  </a:lnTo>
                  <a:cubicBezTo>
                    <a:pt x="1738305" y="0"/>
                    <a:pt x="1776992" y="38687"/>
                    <a:pt x="1776992" y="86410"/>
                  </a:cubicBezTo>
                  <a:lnTo>
                    <a:pt x="1776992" y="777691"/>
                  </a:lnTo>
                  <a:cubicBezTo>
                    <a:pt x="1776992" y="825414"/>
                    <a:pt x="1738305" y="864101"/>
                    <a:pt x="1690582" y="864101"/>
                  </a:cubicBezTo>
                  <a:lnTo>
                    <a:pt x="86410" y="864101"/>
                  </a:lnTo>
                  <a:cubicBezTo>
                    <a:pt x="38687" y="864101"/>
                    <a:pt x="0" y="825414"/>
                    <a:pt x="0" y="777691"/>
                  </a:cubicBezTo>
                  <a:lnTo>
                    <a:pt x="0" y="864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8649" tIns="78649" rIns="78649" bIns="78649" numCol="1" spcCol="1270" anchor="ctr" anchorCtr="0">
              <a:noAutofit/>
            </a:bodyPr>
            <a:lstStyle/>
            <a:p>
              <a:pPr lvl="0" algn="ctr" defTabSz="6223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LG </a:t>
              </a:r>
              <a:r>
                <a:rPr lang="ko-KR" altLang="en-US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생활건</a:t>
              </a:r>
              <a:r>
                <a:rPr lang="ko-KR" altLang="en-US" sz="1200" b="1" dirty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강</a:t>
              </a:r>
              <a:endParaRPr lang="en-US" altLang="ko-KR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  <a:p>
              <a:pPr lvl="0" algn="ctr" defTabSz="6223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방판 </a:t>
              </a:r>
              <a:r>
                <a:rPr lang="en-US" altLang="ko-KR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3</a:t>
              </a:r>
              <a:r>
                <a:rPr lang="ko-KR" altLang="en-US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개 대리점납품</a:t>
              </a:r>
              <a:endParaRPr lang="ko-KR" altLang="en-US" sz="1200" b="1" dirty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</p:txBody>
        </p:sp>
        <p:sp>
          <p:nvSpPr>
            <p:cNvPr id="30" name="자유형 29"/>
            <p:cNvSpPr/>
            <p:nvPr/>
          </p:nvSpPr>
          <p:spPr>
            <a:xfrm>
              <a:off x="4572000" y="4623724"/>
              <a:ext cx="1296000" cy="865800"/>
            </a:xfrm>
            <a:custGeom>
              <a:avLst/>
              <a:gdLst>
                <a:gd name="connsiteX0" fmla="*/ 0 w 1776992"/>
                <a:gd name="connsiteY0" fmla="*/ 86410 h 864101"/>
                <a:gd name="connsiteX1" fmla="*/ 86410 w 1776992"/>
                <a:gd name="connsiteY1" fmla="*/ 0 h 864101"/>
                <a:gd name="connsiteX2" fmla="*/ 1690582 w 1776992"/>
                <a:gd name="connsiteY2" fmla="*/ 0 h 864101"/>
                <a:gd name="connsiteX3" fmla="*/ 1776992 w 1776992"/>
                <a:gd name="connsiteY3" fmla="*/ 86410 h 864101"/>
                <a:gd name="connsiteX4" fmla="*/ 1776992 w 1776992"/>
                <a:gd name="connsiteY4" fmla="*/ 777691 h 864101"/>
                <a:gd name="connsiteX5" fmla="*/ 1690582 w 1776992"/>
                <a:gd name="connsiteY5" fmla="*/ 864101 h 864101"/>
                <a:gd name="connsiteX6" fmla="*/ 86410 w 1776992"/>
                <a:gd name="connsiteY6" fmla="*/ 864101 h 864101"/>
                <a:gd name="connsiteX7" fmla="*/ 0 w 1776992"/>
                <a:gd name="connsiteY7" fmla="*/ 777691 h 864101"/>
                <a:gd name="connsiteX8" fmla="*/ 0 w 1776992"/>
                <a:gd name="connsiteY8" fmla="*/ 86410 h 8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992" h="864101">
                  <a:moveTo>
                    <a:pt x="0" y="86410"/>
                  </a:moveTo>
                  <a:cubicBezTo>
                    <a:pt x="0" y="38687"/>
                    <a:pt x="38687" y="0"/>
                    <a:pt x="86410" y="0"/>
                  </a:cubicBezTo>
                  <a:lnTo>
                    <a:pt x="1690582" y="0"/>
                  </a:lnTo>
                  <a:cubicBezTo>
                    <a:pt x="1738305" y="0"/>
                    <a:pt x="1776992" y="38687"/>
                    <a:pt x="1776992" y="86410"/>
                  </a:cubicBezTo>
                  <a:lnTo>
                    <a:pt x="1776992" y="777691"/>
                  </a:lnTo>
                  <a:cubicBezTo>
                    <a:pt x="1776992" y="825414"/>
                    <a:pt x="1738305" y="864101"/>
                    <a:pt x="1690582" y="864101"/>
                  </a:cubicBezTo>
                  <a:lnTo>
                    <a:pt x="86410" y="864101"/>
                  </a:lnTo>
                  <a:cubicBezTo>
                    <a:pt x="38687" y="864101"/>
                    <a:pt x="0" y="825414"/>
                    <a:pt x="0" y="777691"/>
                  </a:cubicBezTo>
                  <a:lnTo>
                    <a:pt x="0" y="864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8649" tIns="78649" rIns="78649" bIns="78649" numCol="1" spcCol="1270" anchor="ctr" anchorCtr="0">
              <a:noAutofit/>
            </a:bodyPr>
            <a:lstStyle/>
            <a:p>
              <a:pPr lvl="0" algn="ctr" defTabSz="6223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 err="1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셀트리온</a:t>
              </a:r>
              <a:r>
                <a:rPr lang="ko-KR" altLang="en-US" sz="11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 </a:t>
              </a:r>
              <a:endParaRPr lang="en-US" altLang="ko-KR" sz="11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  <a:p>
              <a:pPr lvl="0" algn="ctr" defTabSz="6223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dirty="0" err="1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스킨큐어</a:t>
              </a:r>
              <a:r>
                <a:rPr lang="ko-KR" altLang="en-US" sz="11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 </a:t>
              </a:r>
              <a:r>
                <a:rPr lang="ko-KR" altLang="en-US" sz="1100" b="1" dirty="0" err="1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로드샵</a:t>
              </a:r>
              <a:r>
                <a:rPr lang="ko-KR" altLang="en-US" sz="11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 납품 시작</a:t>
              </a:r>
              <a:endParaRPr lang="ko-KR" altLang="en-US" sz="1100" b="1" dirty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</p:txBody>
        </p:sp>
        <p:sp>
          <p:nvSpPr>
            <p:cNvPr id="31" name="자유형 30"/>
            <p:cNvSpPr/>
            <p:nvPr/>
          </p:nvSpPr>
          <p:spPr>
            <a:xfrm>
              <a:off x="4572000" y="3573016"/>
              <a:ext cx="1296000" cy="865800"/>
            </a:xfrm>
            <a:custGeom>
              <a:avLst/>
              <a:gdLst>
                <a:gd name="connsiteX0" fmla="*/ 0 w 1776992"/>
                <a:gd name="connsiteY0" fmla="*/ 86410 h 864101"/>
                <a:gd name="connsiteX1" fmla="*/ 86410 w 1776992"/>
                <a:gd name="connsiteY1" fmla="*/ 0 h 864101"/>
                <a:gd name="connsiteX2" fmla="*/ 1690582 w 1776992"/>
                <a:gd name="connsiteY2" fmla="*/ 0 h 864101"/>
                <a:gd name="connsiteX3" fmla="*/ 1776992 w 1776992"/>
                <a:gd name="connsiteY3" fmla="*/ 86410 h 864101"/>
                <a:gd name="connsiteX4" fmla="*/ 1776992 w 1776992"/>
                <a:gd name="connsiteY4" fmla="*/ 777691 h 864101"/>
                <a:gd name="connsiteX5" fmla="*/ 1690582 w 1776992"/>
                <a:gd name="connsiteY5" fmla="*/ 864101 h 864101"/>
                <a:gd name="connsiteX6" fmla="*/ 86410 w 1776992"/>
                <a:gd name="connsiteY6" fmla="*/ 864101 h 864101"/>
                <a:gd name="connsiteX7" fmla="*/ 0 w 1776992"/>
                <a:gd name="connsiteY7" fmla="*/ 777691 h 864101"/>
                <a:gd name="connsiteX8" fmla="*/ 0 w 1776992"/>
                <a:gd name="connsiteY8" fmla="*/ 86410 h 8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992" h="864101">
                  <a:moveTo>
                    <a:pt x="0" y="86410"/>
                  </a:moveTo>
                  <a:cubicBezTo>
                    <a:pt x="0" y="38687"/>
                    <a:pt x="38687" y="0"/>
                    <a:pt x="86410" y="0"/>
                  </a:cubicBezTo>
                  <a:lnTo>
                    <a:pt x="1690582" y="0"/>
                  </a:lnTo>
                  <a:cubicBezTo>
                    <a:pt x="1738305" y="0"/>
                    <a:pt x="1776992" y="38687"/>
                    <a:pt x="1776992" y="86410"/>
                  </a:cubicBezTo>
                  <a:lnTo>
                    <a:pt x="1776992" y="777691"/>
                  </a:lnTo>
                  <a:cubicBezTo>
                    <a:pt x="1776992" y="825414"/>
                    <a:pt x="1738305" y="864101"/>
                    <a:pt x="1690582" y="864101"/>
                  </a:cubicBezTo>
                  <a:lnTo>
                    <a:pt x="86410" y="864101"/>
                  </a:lnTo>
                  <a:cubicBezTo>
                    <a:pt x="38687" y="864101"/>
                    <a:pt x="0" y="825414"/>
                    <a:pt x="0" y="777691"/>
                  </a:cubicBezTo>
                  <a:lnTo>
                    <a:pt x="0" y="864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8649" tIns="78649" rIns="78649" bIns="78649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b="1" dirty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LG</a:t>
              </a:r>
              <a:r>
                <a:rPr lang="ko-KR" altLang="en-US" sz="1200" b="1" dirty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생활건강 </a:t>
              </a:r>
              <a:endParaRPr lang="en-US" altLang="ko-KR" sz="1200" b="1" dirty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연구소 </a:t>
              </a:r>
              <a:r>
                <a:rPr lang="ko-KR" altLang="en-US" sz="1200" b="1" dirty="0" smtClean="0">
                  <a:latin typeface="Verdana" pitchFamily="34" charset="0"/>
                  <a:ea typeface="굴림" panose="020B0600000101010101" pitchFamily="50" charset="-127"/>
                  <a:cs typeface="Verdana" pitchFamily="34" charset="0"/>
                </a:rPr>
                <a:t>납품</a:t>
              </a:r>
              <a:endParaRPr lang="ko-KR" altLang="en-US" sz="1200" b="1" dirty="0">
                <a:latin typeface="Verdana" pitchFamily="34" charset="0"/>
                <a:ea typeface="굴림" panose="020B0600000101010101" pitchFamily="50" charset="-127"/>
                <a:cs typeface="Verdana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5536" y="692696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2017</a:t>
            </a:r>
            <a:r>
              <a:rPr lang="ko-KR" altLang="en-US" sz="14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년 </a:t>
            </a:r>
            <a:r>
              <a:rPr lang="en-US" altLang="ko-K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ko-KR" altLang="en-US" sz="14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월에 회사설립 후 </a:t>
            </a:r>
            <a:r>
              <a:rPr lang="en-US" altLang="ko-K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ko-KR" altLang="en-US" sz="14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건의 특허 출원과 연구소 및 임상평가기관에 납품 완료하였으며</a:t>
            </a:r>
            <a:r>
              <a:rPr lang="en-US" altLang="ko-K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LG </a:t>
            </a:r>
            <a:r>
              <a:rPr lang="ko-KR" alt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와 </a:t>
            </a:r>
            <a:r>
              <a:rPr lang="ko-KR" altLang="en-US" sz="14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</a:t>
            </a:r>
            <a:r>
              <a:rPr lang="ko-KR" altLang="en-US" sz="1400" b="1" dirty="0" err="1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셀트리온</a:t>
            </a:r>
            <a:r>
              <a:rPr lang="ko-KR" altLang="en-US" sz="14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</a:t>
            </a:r>
            <a:r>
              <a:rPr lang="ko-KR" altLang="en-US" sz="14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화장품 판매점에 납품 중에 있으며 </a:t>
            </a:r>
            <a:r>
              <a:rPr lang="ko-KR" altLang="en-US" sz="1400" b="1" dirty="0" err="1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차앤박</a:t>
            </a:r>
            <a:r>
              <a:rPr lang="ko-KR" altLang="en-US" sz="14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피부과 등의 병원에도 납품 </a:t>
            </a:r>
            <a:r>
              <a:rPr lang="ko-KR" altLang="en-US" sz="14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중에 있습니다</a:t>
            </a:r>
            <a:r>
              <a:rPr lang="en-US" altLang="ko-K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ko-KR" altLang="en-US" sz="14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</a:t>
            </a:r>
            <a:endParaRPr lang="ko-KR" altLang="en-US" sz="1400" b="1" dirty="0">
              <a:latin typeface="Verdana" pitchFamily="34" charset="0"/>
              <a:ea typeface="굴림" panose="020B0600000101010101" pitchFamily="50" charset="-127"/>
              <a:cs typeface="Verdana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95536" y="1628800"/>
            <a:ext cx="8424936" cy="446449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95536" y="6165304"/>
            <a:ext cx="6978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ko-KR" altLang="en-US" sz="1200" b="1" dirty="0">
                <a:latin typeface="Verdana" pitchFamily="34" charset="0"/>
                <a:ea typeface="굴림" pitchFamily="50" charset="-127"/>
                <a:cs typeface="Verdana" pitchFamily="34" charset="0"/>
              </a:rPr>
              <a:t> </a:t>
            </a:r>
            <a:r>
              <a:rPr lang="ko-KR" altLang="en-US" sz="1200" b="1" dirty="0" smtClean="0">
                <a:latin typeface="Verdana" pitchFamily="34" charset="0"/>
                <a:ea typeface="굴림" pitchFamily="50" charset="-127"/>
                <a:cs typeface="Verdana" pitchFamily="34" charset="0"/>
              </a:rPr>
              <a:t>당사 제품인 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‘Ghost in the Mirror’ </a:t>
            </a:r>
            <a:r>
              <a:rPr lang="ko-KR" altLang="en-US" sz="1200" b="1" dirty="0" smtClean="0">
                <a:latin typeface="Verdana" pitchFamily="34" charset="0"/>
                <a:ea typeface="굴림" pitchFamily="50" charset="-127"/>
                <a:cs typeface="Verdana" pitchFamily="34" charset="0"/>
              </a:rPr>
              <a:t>와 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‘Mark-Vu’ </a:t>
            </a:r>
            <a:r>
              <a:rPr lang="ko-KR" altLang="en-US" sz="1200" b="1" dirty="0" smtClean="0">
                <a:latin typeface="Verdana" pitchFamily="34" charset="0"/>
                <a:ea typeface="굴림" pitchFamily="50" charset="-127"/>
                <a:cs typeface="Verdana" pitchFamily="34" charset="0"/>
              </a:rPr>
              <a:t>의 </a:t>
            </a:r>
            <a:r>
              <a:rPr lang="ko-KR" altLang="en-US" sz="1200" b="1" dirty="0" err="1" smtClean="0">
                <a:latin typeface="Verdana" pitchFamily="34" charset="0"/>
                <a:ea typeface="굴림" pitchFamily="50" charset="-127"/>
                <a:cs typeface="Verdana" pitchFamily="34" charset="0"/>
              </a:rPr>
              <a:t>간략</a:t>
            </a:r>
            <a:r>
              <a:rPr lang="ko-KR" altLang="en-US" sz="1200" b="1" dirty="0" smtClean="0">
                <a:latin typeface="Verdana" pitchFamily="34" charset="0"/>
                <a:ea typeface="굴림" pitchFamily="50" charset="-127"/>
                <a:cs typeface="Verdana" pitchFamily="34" charset="0"/>
              </a:rPr>
              <a:t> 소개는 다음 페이지에 있습니다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  <a:endParaRPr lang="ko-KR" altLang="en-US" sz="1200" b="1" dirty="0">
              <a:latin typeface="Verdana" pitchFamily="34" charset="0"/>
              <a:ea typeface="굴림" pitchFamily="50" charset="-127"/>
              <a:cs typeface="Verdana" pitchFamily="34" charset="0"/>
            </a:endParaRPr>
          </a:p>
        </p:txBody>
      </p:sp>
      <p:sp>
        <p:nvSpPr>
          <p:cNvPr id="23" name="자유형 22"/>
          <p:cNvSpPr/>
          <p:nvPr/>
        </p:nvSpPr>
        <p:spPr>
          <a:xfrm>
            <a:off x="6012304" y="4893400"/>
            <a:ext cx="1296000" cy="972431"/>
          </a:xfrm>
          <a:custGeom>
            <a:avLst/>
            <a:gdLst>
              <a:gd name="connsiteX0" fmla="*/ 0 w 1776992"/>
              <a:gd name="connsiteY0" fmla="*/ 86410 h 864101"/>
              <a:gd name="connsiteX1" fmla="*/ 86410 w 1776992"/>
              <a:gd name="connsiteY1" fmla="*/ 0 h 864101"/>
              <a:gd name="connsiteX2" fmla="*/ 1690582 w 1776992"/>
              <a:gd name="connsiteY2" fmla="*/ 0 h 864101"/>
              <a:gd name="connsiteX3" fmla="*/ 1776992 w 1776992"/>
              <a:gd name="connsiteY3" fmla="*/ 86410 h 864101"/>
              <a:gd name="connsiteX4" fmla="*/ 1776992 w 1776992"/>
              <a:gd name="connsiteY4" fmla="*/ 777691 h 864101"/>
              <a:gd name="connsiteX5" fmla="*/ 1690582 w 1776992"/>
              <a:gd name="connsiteY5" fmla="*/ 864101 h 864101"/>
              <a:gd name="connsiteX6" fmla="*/ 86410 w 1776992"/>
              <a:gd name="connsiteY6" fmla="*/ 864101 h 864101"/>
              <a:gd name="connsiteX7" fmla="*/ 0 w 1776992"/>
              <a:gd name="connsiteY7" fmla="*/ 777691 h 864101"/>
              <a:gd name="connsiteX8" fmla="*/ 0 w 1776992"/>
              <a:gd name="connsiteY8" fmla="*/ 86410 h 8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6992" h="864101">
                <a:moveTo>
                  <a:pt x="0" y="86410"/>
                </a:moveTo>
                <a:cubicBezTo>
                  <a:pt x="0" y="38687"/>
                  <a:pt x="38687" y="0"/>
                  <a:pt x="86410" y="0"/>
                </a:cubicBezTo>
                <a:lnTo>
                  <a:pt x="1690582" y="0"/>
                </a:lnTo>
                <a:cubicBezTo>
                  <a:pt x="1738305" y="0"/>
                  <a:pt x="1776992" y="38687"/>
                  <a:pt x="1776992" y="86410"/>
                </a:cubicBezTo>
                <a:lnTo>
                  <a:pt x="1776992" y="777691"/>
                </a:lnTo>
                <a:cubicBezTo>
                  <a:pt x="1776992" y="825414"/>
                  <a:pt x="1738305" y="864101"/>
                  <a:pt x="1690582" y="864101"/>
                </a:cubicBezTo>
                <a:lnTo>
                  <a:pt x="86410" y="864101"/>
                </a:lnTo>
                <a:cubicBezTo>
                  <a:pt x="38687" y="864101"/>
                  <a:pt x="0" y="825414"/>
                  <a:pt x="0" y="777691"/>
                </a:cubicBezTo>
                <a:lnTo>
                  <a:pt x="0" y="864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8649" tIns="78649" rIns="78649" bIns="78649" numCol="1" spcCol="1270" anchor="ctr" anchorCtr="0">
            <a:noAutofit/>
          </a:bodyPr>
          <a:lstStyle/>
          <a:p>
            <a:pPr lvl="0" algn="ctr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b="1" dirty="0" err="1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고운세상</a:t>
            </a:r>
            <a:r>
              <a:rPr lang="ko-KR" altLang="en-US" sz="11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피부과 등 </a:t>
            </a:r>
            <a:r>
              <a:rPr lang="en-US" altLang="ko-KR" sz="11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3</a:t>
            </a:r>
            <a:r>
              <a:rPr lang="ko-KR" altLang="en-US" sz="11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개 병원납품 </a:t>
            </a:r>
            <a:endParaRPr lang="en-US" altLang="ko-KR" sz="1100" b="1" dirty="0" smtClean="0">
              <a:latin typeface="Verdana" pitchFamily="34" charset="0"/>
              <a:ea typeface="굴림" panose="020B0600000101010101" pitchFamily="50" charset="-127"/>
              <a:cs typeface="Verdana" pitchFamily="34" charset="0"/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7380312" y="3717032"/>
            <a:ext cx="1368152" cy="972431"/>
          </a:xfrm>
          <a:custGeom>
            <a:avLst/>
            <a:gdLst>
              <a:gd name="connsiteX0" fmla="*/ 0 w 1776992"/>
              <a:gd name="connsiteY0" fmla="*/ 86410 h 864101"/>
              <a:gd name="connsiteX1" fmla="*/ 86410 w 1776992"/>
              <a:gd name="connsiteY1" fmla="*/ 0 h 864101"/>
              <a:gd name="connsiteX2" fmla="*/ 1690582 w 1776992"/>
              <a:gd name="connsiteY2" fmla="*/ 0 h 864101"/>
              <a:gd name="connsiteX3" fmla="*/ 1776992 w 1776992"/>
              <a:gd name="connsiteY3" fmla="*/ 86410 h 864101"/>
              <a:gd name="connsiteX4" fmla="*/ 1776992 w 1776992"/>
              <a:gd name="connsiteY4" fmla="*/ 777691 h 864101"/>
              <a:gd name="connsiteX5" fmla="*/ 1690582 w 1776992"/>
              <a:gd name="connsiteY5" fmla="*/ 864101 h 864101"/>
              <a:gd name="connsiteX6" fmla="*/ 86410 w 1776992"/>
              <a:gd name="connsiteY6" fmla="*/ 864101 h 864101"/>
              <a:gd name="connsiteX7" fmla="*/ 0 w 1776992"/>
              <a:gd name="connsiteY7" fmla="*/ 777691 h 864101"/>
              <a:gd name="connsiteX8" fmla="*/ 0 w 1776992"/>
              <a:gd name="connsiteY8" fmla="*/ 86410 h 8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6992" h="864101">
                <a:moveTo>
                  <a:pt x="0" y="86410"/>
                </a:moveTo>
                <a:cubicBezTo>
                  <a:pt x="0" y="38687"/>
                  <a:pt x="38687" y="0"/>
                  <a:pt x="86410" y="0"/>
                </a:cubicBezTo>
                <a:lnTo>
                  <a:pt x="1690582" y="0"/>
                </a:lnTo>
                <a:cubicBezTo>
                  <a:pt x="1738305" y="0"/>
                  <a:pt x="1776992" y="38687"/>
                  <a:pt x="1776992" y="86410"/>
                </a:cubicBezTo>
                <a:lnTo>
                  <a:pt x="1776992" y="777691"/>
                </a:lnTo>
                <a:cubicBezTo>
                  <a:pt x="1776992" y="825414"/>
                  <a:pt x="1738305" y="864101"/>
                  <a:pt x="1690582" y="864101"/>
                </a:cubicBezTo>
                <a:lnTo>
                  <a:pt x="86410" y="864101"/>
                </a:lnTo>
                <a:cubicBezTo>
                  <a:pt x="38687" y="864101"/>
                  <a:pt x="0" y="825414"/>
                  <a:pt x="0" y="777691"/>
                </a:cubicBezTo>
                <a:lnTo>
                  <a:pt x="0" y="864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8649" tIns="78649" rIns="78649" bIns="78649" numCol="1" spcCol="1270" anchor="ctr" anchorCtr="0">
            <a:noAutofit/>
          </a:bodyPr>
          <a:lstStyle/>
          <a:p>
            <a:pPr lvl="0" algn="ctr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한국임상피부과학 연구소 </a:t>
            </a:r>
            <a:r>
              <a:rPr lang="ko-KR" altLang="en-US" sz="12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납품</a:t>
            </a:r>
            <a:endParaRPr lang="ko-KR" altLang="en-US" sz="1200" b="1" dirty="0">
              <a:latin typeface="Verdana" pitchFamily="34" charset="0"/>
              <a:ea typeface="굴림" panose="020B0600000101010101" pitchFamily="50" charset="-127"/>
              <a:cs typeface="Verdana" pitchFamily="34" charset="0"/>
            </a:endParaRPr>
          </a:p>
        </p:txBody>
      </p:sp>
      <p:sp>
        <p:nvSpPr>
          <p:cNvPr id="35" name="자유형 34"/>
          <p:cNvSpPr/>
          <p:nvPr/>
        </p:nvSpPr>
        <p:spPr>
          <a:xfrm>
            <a:off x="7380456" y="4904841"/>
            <a:ext cx="1368008" cy="972431"/>
          </a:xfrm>
          <a:custGeom>
            <a:avLst/>
            <a:gdLst>
              <a:gd name="connsiteX0" fmla="*/ 0 w 1776992"/>
              <a:gd name="connsiteY0" fmla="*/ 86410 h 864101"/>
              <a:gd name="connsiteX1" fmla="*/ 86410 w 1776992"/>
              <a:gd name="connsiteY1" fmla="*/ 0 h 864101"/>
              <a:gd name="connsiteX2" fmla="*/ 1690582 w 1776992"/>
              <a:gd name="connsiteY2" fmla="*/ 0 h 864101"/>
              <a:gd name="connsiteX3" fmla="*/ 1776992 w 1776992"/>
              <a:gd name="connsiteY3" fmla="*/ 86410 h 864101"/>
              <a:gd name="connsiteX4" fmla="*/ 1776992 w 1776992"/>
              <a:gd name="connsiteY4" fmla="*/ 777691 h 864101"/>
              <a:gd name="connsiteX5" fmla="*/ 1690582 w 1776992"/>
              <a:gd name="connsiteY5" fmla="*/ 864101 h 864101"/>
              <a:gd name="connsiteX6" fmla="*/ 86410 w 1776992"/>
              <a:gd name="connsiteY6" fmla="*/ 864101 h 864101"/>
              <a:gd name="connsiteX7" fmla="*/ 0 w 1776992"/>
              <a:gd name="connsiteY7" fmla="*/ 777691 h 864101"/>
              <a:gd name="connsiteX8" fmla="*/ 0 w 1776992"/>
              <a:gd name="connsiteY8" fmla="*/ 86410 h 8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6992" h="864101">
                <a:moveTo>
                  <a:pt x="0" y="86410"/>
                </a:moveTo>
                <a:cubicBezTo>
                  <a:pt x="0" y="38687"/>
                  <a:pt x="38687" y="0"/>
                  <a:pt x="86410" y="0"/>
                </a:cubicBezTo>
                <a:lnTo>
                  <a:pt x="1690582" y="0"/>
                </a:lnTo>
                <a:cubicBezTo>
                  <a:pt x="1738305" y="0"/>
                  <a:pt x="1776992" y="38687"/>
                  <a:pt x="1776992" y="86410"/>
                </a:cubicBezTo>
                <a:lnTo>
                  <a:pt x="1776992" y="777691"/>
                </a:lnTo>
                <a:cubicBezTo>
                  <a:pt x="1776992" y="825414"/>
                  <a:pt x="1738305" y="864101"/>
                  <a:pt x="1690582" y="864101"/>
                </a:cubicBezTo>
                <a:lnTo>
                  <a:pt x="86410" y="864101"/>
                </a:lnTo>
                <a:cubicBezTo>
                  <a:pt x="38687" y="864101"/>
                  <a:pt x="0" y="825414"/>
                  <a:pt x="0" y="777691"/>
                </a:cubicBezTo>
                <a:lnTo>
                  <a:pt x="0" y="864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8649" tIns="78649" rIns="78649" bIns="78649" numCol="1" spcCol="1270" anchor="ctr" anchorCtr="0">
            <a:noAutofit/>
          </a:bodyPr>
          <a:lstStyle/>
          <a:p>
            <a:pPr lvl="0" algn="ctr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b="1" dirty="0" err="1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차앤박</a:t>
            </a:r>
            <a:r>
              <a:rPr lang="ko-KR" altLang="en-US" sz="11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피부과 </a:t>
            </a:r>
            <a:r>
              <a:rPr lang="en-US" altLang="ko-KR" sz="11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3</a:t>
            </a:r>
            <a:r>
              <a:rPr lang="ko-KR" altLang="en-US" sz="1100" b="1" dirty="0" err="1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개지점</a:t>
            </a:r>
            <a:r>
              <a:rPr lang="en-US" altLang="ko-KR" sz="11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, </a:t>
            </a:r>
            <a:r>
              <a:rPr lang="ko-KR" altLang="en-US" sz="1100" b="1" dirty="0" err="1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이지함피부과</a:t>
            </a:r>
            <a:r>
              <a:rPr lang="ko-KR" altLang="en-US" sz="11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</a:t>
            </a:r>
            <a:r>
              <a:rPr lang="en-US" altLang="ko-KR" sz="11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2</a:t>
            </a:r>
            <a:r>
              <a:rPr lang="ko-KR" altLang="en-US" sz="1100" b="1" dirty="0" err="1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개지점</a:t>
            </a:r>
            <a:r>
              <a:rPr lang="ko-KR" altLang="en-US" sz="11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  외 </a:t>
            </a:r>
            <a:endParaRPr lang="en-US" altLang="ko-KR" sz="1100" b="1" dirty="0" smtClean="0">
              <a:latin typeface="Verdana" pitchFamily="34" charset="0"/>
              <a:ea typeface="굴림" panose="020B0600000101010101" pitchFamily="50" charset="-127"/>
              <a:cs typeface="Verdana" pitchFamily="34" charset="0"/>
            </a:endParaRPr>
          </a:p>
          <a:p>
            <a:pPr lvl="0" algn="ctr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13</a:t>
            </a:r>
            <a:r>
              <a:rPr lang="ko-KR" altLang="en-US" sz="1100" b="1" dirty="0" smtClean="0">
                <a:latin typeface="Verdana" pitchFamily="34" charset="0"/>
                <a:ea typeface="굴림" panose="020B0600000101010101" pitchFamily="50" charset="-127"/>
                <a:cs typeface="Verdana" pitchFamily="34" charset="0"/>
              </a:rPr>
              <a:t>개 병원 납품  </a:t>
            </a:r>
            <a:endParaRPr lang="ko-KR" altLang="en-US" sz="1100" b="1" dirty="0">
              <a:latin typeface="Verdana" pitchFamily="34" charset="0"/>
              <a:ea typeface="굴림" panose="020B0600000101010101" pitchFamily="50" charset="-127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968" y="179348"/>
            <a:ext cx="4237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3-1.  </a:t>
            </a:r>
            <a:r>
              <a:rPr lang="ko-KR" altLang="en-US" sz="1600" b="1" dirty="0" smtClean="0">
                <a:latin typeface="Verdana" pitchFamily="34" charset="0"/>
                <a:ea typeface="굴림" pitchFamily="50" charset="-127"/>
                <a:cs typeface="Verdana" pitchFamily="34" charset="0"/>
              </a:rPr>
              <a:t>제품 소개 </a:t>
            </a:r>
            <a:r>
              <a:rPr lang="en-US" altLang="ko-KR" sz="1600" b="1" dirty="0" smtClean="0">
                <a:latin typeface="Verdana" pitchFamily="34" charset="0"/>
                <a:ea typeface="굴림" pitchFamily="50" charset="-127"/>
                <a:cs typeface="Verdana" pitchFamily="34" charset="0"/>
              </a:rPr>
              <a:t>: ‘</a:t>
            </a: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Ghost in the mirror’</a:t>
            </a:r>
            <a:endParaRPr lang="ko-KR" altLang="en-US" sz="1600" b="1" dirty="0">
              <a:latin typeface="Verdana" pitchFamily="34" charset="0"/>
              <a:ea typeface="굴림" pitchFamily="50" charset="-127"/>
              <a:cs typeface="Verdana" pitchFamily="34" charset="0"/>
            </a:endParaRPr>
          </a:p>
        </p:txBody>
      </p:sp>
      <p:pic>
        <p:nvPicPr>
          <p:cNvPr id="3076" name="Picture 4" descr="C:\Users\User\Downloads\20170703_s100_case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23" b="85887" l="46750" r="86773">
                        <a14:foregroundMark x1="71323" y1="52339" x2="66363" y2="36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22" t="22936" r="15602" b="16317"/>
          <a:stretch/>
        </p:blipFill>
        <p:spPr bwMode="auto">
          <a:xfrm flipH="1">
            <a:off x="7442929" y="2348880"/>
            <a:ext cx="1239550" cy="1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-2716" y="563337"/>
            <a:ext cx="9146716" cy="29940"/>
            <a:chOff x="-2716" y="636813"/>
            <a:chExt cx="9146716" cy="29940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0" y="636813"/>
              <a:ext cx="91440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-2716" y="666753"/>
              <a:ext cx="9144000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48" y="2193902"/>
            <a:ext cx="983416" cy="180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95536" y="1700808"/>
            <a:ext cx="8424936" cy="4830201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 descr="C:\Users\User\Downloads\20170620_s100dg_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26" b="87742" l="16534" r="49316">
                        <a14:foregroundMark x1="32497" y1="53790" x2="33409" y2="37500"/>
                        <a14:foregroundMark x1="38826" y1="37581" x2="37628" y2="43548"/>
                        <a14:foregroundMark x1="34036" y1="64113" x2="32212" y2="58710"/>
                        <a14:foregroundMark x1="31129" y1="70645" x2="24230" y2="65081"/>
                        <a14:backgroundMark x1="27480" y1="80806" x2="22007" y2="75565"/>
                        <a14:backgroundMark x1="36602" y1="71935" x2="38712" y2="73468"/>
                        <a14:backgroundMark x1="32896" y1="80403" x2="39681" y2="7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0" t="21170" r="52662" b="15394"/>
          <a:stretch/>
        </p:blipFill>
        <p:spPr bwMode="auto">
          <a:xfrm>
            <a:off x="704433" y="2132856"/>
            <a:ext cx="1097047" cy="15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70" y="2929830"/>
            <a:ext cx="1843274" cy="10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03" y="2193902"/>
            <a:ext cx="1200140" cy="7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1000238" y="1725048"/>
            <a:ext cx="2635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 </a:t>
            </a:r>
            <a:r>
              <a:rPr lang="ko-KR" alt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방판 및 다단계 등 현장 사용 시 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 </a:t>
            </a:r>
            <a:endParaRPr lang="ko-KR" altLang="en-US" sz="1200" dirty="0"/>
          </a:p>
        </p:txBody>
      </p:sp>
      <p:sp>
        <p:nvSpPr>
          <p:cNvPr id="16" name="직사각형 15"/>
          <p:cNvSpPr/>
          <p:nvPr/>
        </p:nvSpPr>
        <p:spPr>
          <a:xfrm>
            <a:off x="5655873" y="1718224"/>
            <a:ext cx="2228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 </a:t>
            </a:r>
            <a:r>
              <a:rPr lang="ko-KR" alt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대리점 및 로드 </a:t>
            </a:r>
            <a:r>
              <a:rPr lang="ko-KR" altLang="en-US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샵</a:t>
            </a:r>
            <a:r>
              <a:rPr lang="ko-KR" alt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설치 시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 </a:t>
            </a:r>
            <a:endParaRPr lang="ko-KR" altLang="en-US" sz="1200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4499992" y="2204864"/>
            <a:ext cx="0" cy="17713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2411760" y="3729951"/>
            <a:ext cx="1394934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itchFamily="34" charset="0"/>
              </a:rPr>
              <a:t>&lt;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itchFamily="34" charset="0"/>
              </a:rPr>
              <a:t>이동식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  <a:cs typeface="Verdana" pitchFamily="34" charset="0"/>
              </a:rPr>
              <a:t>암막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itchFamily="34" charset="0"/>
              </a:rPr>
              <a:t> 가방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itchFamily="34" charset="0"/>
              </a:rPr>
              <a:t>&gt; </a:t>
            </a:r>
            <a:endParaRPr lang="ko-KR" altLang="en-US" sz="1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022593" y="2793847"/>
            <a:ext cx="973343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itchFamily="34" charset="0"/>
              </a:rPr>
              <a:t>&lt;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itchFamily="34" charset="0"/>
              </a:rPr>
              <a:t>편광 안경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itchFamily="34" charset="0"/>
              </a:rPr>
              <a:t>&gt; </a:t>
            </a:r>
            <a:endParaRPr lang="ko-KR" altLang="en-US" sz="1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69709" y="620688"/>
            <a:ext cx="8550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세계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최초 전 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광원 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LED 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채용하여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이동하기 간편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하여 영업 현장에서 사용하기 편리함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.(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아이패드 사이즈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개의 광원과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거울을 </a:t>
            </a:r>
            <a:r>
              <a:rPr lang="ko-KR" altLang="en-US" sz="1200" b="1" dirty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통해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다양한 피부 문제점을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고객이 직접 관찰 및 상담 할 수 있음 </a:t>
            </a:r>
            <a:endParaRPr lang="en-US" altLang="ko-KR" sz="1200" b="1" dirty="0" smtClean="0">
              <a:solidFill>
                <a:srgbClr val="C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고객의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휴대폰으로 촬영 후 분석 및 상담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강화되는 개인정보 보호법 등으로 부터 제약 없음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</p:txBody>
      </p:sp>
      <p:graphicFrame>
        <p:nvGraphicFramePr>
          <p:cNvPr id="30" name="개체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607424"/>
              </p:ext>
            </p:extLst>
          </p:nvPr>
        </p:nvGraphicFramePr>
        <p:xfrm>
          <a:off x="5163764" y="4495541"/>
          <a:ext cx="1620000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Image" r:id="rId10" imgW="6806349" imgH="3784127" progId="">
                  <p:embed/>
                </p:oleObj>
              </mc:Choice>
              <mc:Fallback>
                <p:oleObj name="Image" r:id="rId10" imgW="6806349" imgH="3784127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3764" y="4495541"/>
                        <a:ext cx="1620000" cy="14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개체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239247"/>
              </p:ext>
            </p:extLst>
          </p:nvPr>
        </p:nvGraphicFramePr>
        <p:xfrm>
          <a:off x="6963964" y="4485690"/>
          <a:ext cx="1620000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Image" r:id="rId12" imgW="5904762" imgH="3784127" progId="">
                  <p:embed/>
                </p:oleObj>
              </mc:Choice>
              <mc:Fallback>
                <p:oleObj name="Image" r:id="rId12" imgW="5904762" imgH="3784127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964" y="4485690"/>
                        <a:ext cx="1620000" cy="14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개체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303165"/>
              </p:ext>
            </p:extLst>
          </p:nvPr>
        </p:nvGraphicFramePr>
        <p:xfrm>
          <a:off x="3363404" y="4503275"/>
          <a:ext cx="1620000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Image" r:id="rId14" imgW="5904762" imgH="4076190" progId="">
                  <p:embed/>
                </p:oleObj>
              </mc:Choice>
              <mc:Fallback>
                <p:oleObj name="Image" r:id="rId14" imgW="5904762" imgH="4076190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404" y="4503275"/>
                        <a:ext cx="1620000" cy="14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307620" y="4218130"/>
            <a:ext cx="1067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[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일반 광 영상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8011" y="4235713"/>
            <a:ext cx="1067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[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광택 광 영상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3462" y="4226571"/>
            <a:ext cx="857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편광 영상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</p:txBody>
      </p:sp>
      <p:pic>
        <p:nvPicPr>
          <p:cNvPr id="36" name="Picture 7"/>
          <p:cNvPicPr preferRelativeResize="0"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63364" y="4509280"/>
            <a:ext cx="16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1697655" y="4218130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자외선 광  영상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395536" y="4149080"/>
            <a:ext cx="842493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3568" y="4221088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광원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83568" y="4509120"/>
            <a:ext cx="5629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영상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19531" y="5919083"/>
            <a:ext cx="10281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피부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문제점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5656" y="5931541"/>
            <a:ext cx="10711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멜라닌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  여드름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,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피지</a:t>
            </a:r>
            <a:endParaRPr lang="ko-KR" altLang="en-US" sz="1000" b="1" dirty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91556" y="5950874"/>
            <a:ext cx="1577676" cy="518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브라운 색소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블랙헤드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모세혈관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확장증</a:t>
            </a:r>
            <a:endParaRPr lang="ko-KR" altLang="en-US" sz="1000" b="1" dirty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86908" y="5949280"/>
            <a:ext cx="16610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모공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주름 등 피부 굴곡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sz="1000" b="1" dirty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91956" y="5949280"/>
            <a:ext cx="15905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미래주름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(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숨겨진 주름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ko-KR" altLang="en-US" sz="1000" b="1" dirty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0876" y="2563902"/>
            <a:ext cx="1686265" cy="114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20170721_s100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" y="1008"/>
            <a:ext cx="9143131" cy="68559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315" y="136959"/>
            <a:ext cx="1311666" cy="23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315" y="136959"/>
            <a:ext cx="1311666" cy="23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967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20170721_s100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" y="1008"/>
            <a:ext cx="9143131" cy="68559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315" y="136959"/>
            <a:ext cx="1311666" cy="23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315" y="136959"/>
            <a:ext cx="1311666" cy="23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254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20170705_s500_color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3339" r="9616" b="16183"/>
          <a:stretch/>
        </p:blipFill>
        <p:spPr bwMode="auto">
          <a:xfrm>
            <a:off x="755576" y="2070794"/>
            <a:ext cx="7704857" cy="41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-2716" y="563337"/>
            <a:ext cx="9146716" cy="29940"/>
            <a:chOff x="-2716" y="636813"/>
            <a:chExt cx="9146716" cy="29940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636813"/>
              <a:ext cx="91440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-2716" y="666753"/>
              <a:ext cx="9144000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46595" y="196478"/>
            <a:ext cx="4076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3-2.  </a:t>
            </a:r>
            <a:r>
              <a:rPr lang="ko-KR" altLang="en-US" sz="1600" b="1" dirty="0" smtClean="0">
                <a:latin typeface="Verdana" pitchFamily="34" charset="0"/>
                <a:ea typeface="굴림" pitchFamily="50" charset="-127"/>
                <a:cs typeface="Verdana" pitchFamily="34" charset="0"/>
              </a:rPr>
              <a:t>제품 소개  </a:t>
            </a:r>
            <a:r>
              <a:rPr lang="en-US" altLang="ko-KR" sz="1600" b="1" dirty="0" smtClean="0">
                <a:latin typeface="Verdana" pitchFamily="34" charset="0"/>
                <a:ea typeface="굴림" pitchFamily="50" charset="-127"/>
                <a:cs typeface="Verdana" pitchFamily="34" charset="0"/>
              </a:rPr>
              <a:t>: </a:t>
            </a:r>
            <a:r>
              <a:rPr lang="en-US" altLang="ko-KR" sz="1600" b="1" dirty="0" smtClean="0">
                <a:latin typeface="Verdana" pitchFamily="34" charset="0"/>
                <a:ea typeface="굴림" pitchFamily="50" charset="-127"/>
                <a:cs typeface="Verdana" pitchFamily="34" charset="0"/>
              </a:rPr>
              <a:t>‘</a:t>
            </a:r>
            <a:r>
              <a:rPr lang="en-US" altLang="ko-KR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MARK</a:t>
            </a:r>
            <a:r>
              <a:rPr lang="en-US" altLang="ko-KR" sz="12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n-US" altLang="ko-KR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Vu</a:t>
            </a:r>
            <a:r>
              <a:rPr lang="en-US" altLang="ko-K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en-US" altLang="ko-K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ko-KR" alt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월 </a:t>
            </a:r>
            <a:r>
              <a:rPr lang="ko-KR" alt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출시</a:t>
            </a:r>
            <a:endParaRPr lang="ko-KR" altLang="en-US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69709" y="620688"/>
            <a:ext cx="8550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연구소 및 피부과 병원 전용 제품으로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캐논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DSLR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카메라와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렌즈를 사용하여  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高 </a:t>
            </a:r>
            <a:r>
              <a:rPr lang="ko-KR" altLang="en-US" sz="1200" b="1" dirty="0" err="1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퀄리티의</a:t>
            </a:r>
            <a:r>
              <a:rPr lang="ko-KR" altLang="en-US" sz="1200" b="1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이미지를 획득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가능</a:t>
            </a:r>
            <a:endParaRPr lang="en-US" altLang="ko-KR" sz="12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일반광과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 자외선 광 촬영 시 </a:t>
            </a:r>
            <a:r>
              <a:rPr lang="ko-KR" altLang="en-US" sz="1200" b="1" dirty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필터를 제거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 함으로써 </a:t>
            </a:r>
            <a:r>
              <a:rPr lang="ko-KR" altLang="en-US" sz="1200" b="1" dirty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高 </a:t>
            </a:r>
            <a:r>
              <a:rPr lang="ko-KR" altLang="en-US" sz="1200" b="1" dirty="0" err="1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퀄리티의</a:t>
            </a:r>
            <a:r>
              <a:rPr lang="ko-KR" altLang="en-US" sz="1200" b="1" dirty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이미지를 획득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가능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23528" y="1703087"/>
            <a:ext cx="8568952" cy="475252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563888" y="1556792"/>
            <a:ext cx="204414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 Mark-Vu </a:t>
            </a:r>
            <a:r>
              <a:rPr lang="ko-KR" alt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제품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ko-KR" alt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이미지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057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-2716" y="563337"/>
            <a:ext cx="9146716" cy="29940"/>
            <a:chOff x="-2716" y="636813"/>
            <a:chExt cx="9146716" cy="29940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0" y="636813"/>
              <a:ext cx="91440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-2716" y="666753"/>
              <a:ext cx="9144000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87625" y="169352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3-2.1.  </a:t>
            </a: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en-US" altLang="ko-KR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altLang="ko-KR" sz="1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ARK</a:t>
            </a:r>
            <a:r>
              <a:rPr lang="en-US" altLang="ko-KR" sz="11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n-US" altLang="ko-KR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Vu</a:t>
            </a: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광원 소개</a:t>
            </a:r>
            <a:endParaRPr lang="ko-KR" altLang="en-US" sz="1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9709" y="620688"/>
            <a:ext cx="8550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전 광원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LED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채용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기존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플래쉬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대비 전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후 비교 용이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셔터 스피드 조정 가능하여 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Focus zone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넓어짐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미세 밝기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조절이 가능한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일반광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LED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를 통해 피부 밝기 측정의 정확도 증가</a:t>
            </a:r>
            <a:endParaRPr lang="en-US" altLang="ko-KR" sz="12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자외선 광에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포피린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형광 파장인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365nm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를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채용 함으로써 여드름 균 확인의 정확도 증가</a:t>
            </a:r>
            <a:endParaRPr lang="en-US" altLang="ko-KR" sz="12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277" y="2048324"/>
            <a:ext cx="495680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전 광원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LED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채용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전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후 비교의 신뢰성 증진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플래쉬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대비 광 밝기 유지 시간 증대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(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플래쉬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: 3000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회 촬영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 LED :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최소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천 만회 촬영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①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일반광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구조물 </a:t>
            </a:r>
            <a:r>
              <a:rPr lang="ko-KR" altLang="en-US" sz="1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특허 출원 중</a:t>
            </a:r>
            <a:r>
              <a:rPr lang="en-US" altLang="ko-KR" sz="1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편광 필터 제거 후 촬영</a:t>
            </a:r>
            <a:endParaRPr lang="en-US" altLang="ko-KR" sz="1000" b="1" dirty="0" smtClean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간접광으로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얼굴의 그림자를 만들어 모공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주름 촬영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대각선 쪽 모서리에서의 빛 반사를 억제함으로써 얼굴의 하이라이트 최소화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상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좌우 의 구조물에 맞추어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LED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개수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다름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상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:4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개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하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: 6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개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좌 우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: 3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개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미세 밝기 조절을 통한 장비 별 편차 최소화 가능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카메라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렌즈 등의 편차 포함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b="1" dirty="0" smtClean="0">
                <a:latin typeface="굴림" pitchFamily="50" charset="-127"/>
                <a:ea typeface="굴림" pitchFamily="50" charset="-127"/>
              </a:rPr>
              <a:t>②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자외선광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포피린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형광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(365nm)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에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맞춘 자외선 광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LED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구현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– </a:t>
            </a:r>
            <a:r>
              <a:rPr lang="ko-KR" altLang="en-US" sz="1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특허 출원 중</a:t>
            </a:r>
            <a:endParaRPr lang="en-US" altLang="ko-KR" sz="1000" b="1" dirty="0" smtClean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편광 필터 제거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촬영하여</a:t>
            </a:r>
            <a:r>
              <a:rPr lang="ko-KR" altLang="en-US" sz="1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ISO </a:t>
            </a:r>
            <a:r>
              <a:rPr lang="ko-KR" altLang="en-US" sz="1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값</a:t>
            </a:r>
            <a:r>
              <a:rPr lang="en-US" altLang="ko-KR" sz="1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 400</a:t>
            </a:r>
            <a:r>
              <a:rPr lang="ko-KR" altLang="en-US" sz="1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에 맞춤 </a:t>
            </a:r>
            <a:endParaRPr lang="en-US" altLang="ko-KR" sz="1000" b="1" dirty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셔터 스피드 및 조리개 값 조정을 통해 포커스  존 넓어짐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–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지속광원인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LED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장점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1000" b="1" dirty="0" smtClean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b="1" dirty="0" smtClean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b="1" dirty="0" smtClean="0">
                <a:latin typeface="굴림" pitchFamily="50" charset="-127"/>
                <a:ea typeface="굴림" pitchFamily="50" charset="-127"/>
              </a:rPr>
              <a:t>③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광택광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패러랠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패러랠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편광을 통해 피부 광채 및 미래 주름 분석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특허 출원 중</a:t>
            </a:r>
            <a:endParaRPr lang="en-US" altLang="ko-KR" sz="1000" b="1" dirty="0" smtClean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④ 편광 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패러랠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크로스 편광을 통해 브라운 색소 및 붉은 기 분석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66462" y="2133184"/>
            <a:ext cx="3197531" cy="4075775"/>
            <a:chOff x="466462" y="2011699"/>
            <a:chExt cx="3197531" cy="3960676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62" y="2011699"/>
              <a:ext cx="3197531" cy="39606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474634" y="30437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①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2871" y="386511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②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5162" y="540966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②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424" y="381966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②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24972" y="217069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②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29679" y="21387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③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2383" y="21888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③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4330" y="538408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③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7034" y="540966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③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11815" y="465691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④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5368" y="461146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④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85279" y="299970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④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8832" y="295426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C000"/>
                  </a:solidFill>
                  <a:latin typeface="Verdana" pitchFamily="34" charset="0"/>
                  <a:cs typeface="Verdana" pitchFamily="34" charset="0"/>
                </a:rPr>
                <a:t>④</a:t>
              </a:r>
              <a:endParaRPr lang="ko-KR" altLang="en-US" b="1" dirty="0">
                <a:solidFill>
                  <a:srgbClr val="FFC000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319720" y="1828799"/>
            <a:ext cx="8562109" cy="462315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801221" y="1690150"/>
            <a:ext cx="152477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en-US" altLang="ko-KR" sz="12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MARK•Vu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광원 </a:t>
            </a:r>
            <a:endParaRPr lang="ko-KR" altLang="en-US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48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-2716" y="563337"/>
            <a:ext cx="9146716" cy="29940"/>
            <a:chOff x="-2716" y="636813"/>
            <a:chExt cx="9146716" cy="29940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0" y="636813"/>
              <a:ext cx="91440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-2716" y="666753"/>
              <a:ext cx="9144000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13201" y="169352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3-2.2.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en-US" altLang="ko-KR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altLang="ko-KR" sz="1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ARK</a:t>
            </a:r>
            <a:r>
              <a:rPr lang="en-US" altLang="ko-KR" sz="11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n-US" altLang="ko-KR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Vu</a:t>
            </a: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의   </a:t>
            </a: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H/W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특징</a:t>
            </a:r>
            <a:endParaRPr lang="ko-KR" altLang="en-US" sz="1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3201" y="667077"/>
            <a:ext cx="8262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좌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우측 면 촬영 시 몸을 심하게 틀어야 하는 불편함을 보완한 하단 부분에 회전판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부착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좌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우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25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도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°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회전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편광필터에 모터를 장착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편광 필터가 필요 없는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일반광과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자외선 광에서는 필터 제거</a:t>
            </a:r>
            <a:endParaRPr lang="en-US" altLang="ko-KR" sz="12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상단에 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있는 원 터치 버튼을 통한 간편한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촬영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재 촬영 시 얼굴 맞추고 바로 촬영 가능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9720" y="2033257"/>
            <a:ext cx="8562109" cy="441869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801221" y="1894758"/>
            <a:ext cx="193193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en-US" altLang="ko-KR" sz="12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MARK•Vu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’ H/W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특징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ko-KR" altLang="en-US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9756" y="2348880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정면 촬영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]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6043" y="2357169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좌 측면 촬영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]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6222" y="2352932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우 측면 촬영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]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83568" y="2627343"/>
            <a:ext cx="7848871" cy="3365033"/>
            <a:chOff x="4503193" y="3963452"/>
            <a:chExt cx="4220738" cy="180000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193" y="3963453"/>
              <a:ext cx="1332049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963452"/>
              <a:ext cx="1375894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3963453"/>
              <a:ext cx="1271611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타원 18"/>
            <p:cNvSpPr/>
            <p:nvPr/>
          </p:nvSpPr>
          <p:spPr>
            <a:xfrm>
              <a:off x="6732240" y="4251285"/>
              <a:ext cx="360040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 flipV="1">
              <a:off x="6732240" y="5475421"/>
              <a:ext cx="414395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7642056" y="4266525"/>
              <a:ext cx="360040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직선 화살표 연결선 21"/>
            <p:cNvCxnSpPr/>
            <p:nvPr/>
          </p:nvCxnSpPr>
          <p:spPr>
            <a:xfrm flipH="1" flipV="1">
              <a:off x="7642056" y="5490661"/>
              <a:ext cx="414395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9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1014</Words>
  <Application>Microsoft Office PowerPoint</Application>
  <PresentationFormat>화면 슬라이드 쇼(4:3)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5" baseType="lpstr">
      <vt:lpstr>Office 테마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HP</cp:lastModifiedBy>
  <cp:revision>60</cp:revision>
  <cp:lastPrinted>2017-07-31T05:27:14Z</cp:lastPrinted>
  <dcterms:created xsi:type="dcterms:W3CDTF">2017-07-11T03:53:51Z</dcterms:created>
  <dcterms:modified xsi:type="dcterms:W3CDTF">2017-09-22T05:04:40Z</dcterms:modified>
</cp:coreProperties>
</file>