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795" r:id="rId3"/>
    <p:sldId id="802" r:id="rId4"/>
    <p:sldId id="79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EB4E3"/>
    <a:srgbClr val="984807"/>
    <a:srgbClr val="FAC090"/>
    <a:srgbClr val="25466E"/>
    <a:srgbClr val="1B3B62"/>
    <a:srgbClr val="6488B4"/>
    <a:srgbClr val="FFC000"/>
    <a:srgbClr val="18385F"/>
    <a:srgbClr val="395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5" autoAdjust="0"/>
    <p:restoredTop sz="80030" autoAdjust="0"/>
  </p:normalViewPr>
  <p:slideViewPr>
    <p:cSldViewPr snapToGrid="0">
      <p:cViewPr varScale="1">
        <p:scale>
          <a:sx n="89" d="100"/>
          <a:sy n="89" d="100"/>
        </p:scale>
        <p:origin x="15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726D-E5EF-470B-AD4E-140D853325F5}" type="datetimeFigureOut">
              <a:rPr lang="ko-KR" altLang="en-US" smtClean="0"/>
              <a:t>2019-07-25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7B611-7886-435C-9FE6-C8EBF335CB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357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7B611-7886-435C-9FE6-C8EBF335CBE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33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7B611-7886-435C-9FE6-C8EBF335CBE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356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7B611-7886-435C-9FE6-C8EBF335CBE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935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1738544"/>
            <a:ext cx="10363200" cy="1470025"/>
          </a:xfrm>
        </p:spPr>
        <p:txBody>
          <a:bodyPr/>
          <a:lstStyle>
            <a:lvl1pPr>
              <a:defRPr sz="3600"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pic>
        <p:nvPicPr>
          <p:cNvPr id="4" name="그림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6007712"/>
            <a:ext cx="820771" cy="61743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6" t="18614" r="28667" b="18182"/>
          <a:stretch/>
        </p:blipFill>
        <p:spPr>
          <a:xfrm>
            <a:off x="116114" y="6107045"/>
            <a:ext cx="1204685" cy="41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4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1" hangingPunct="1"/>
            <a:endParaRPr lang="ko-KR" altLang="en-US" b="0" i="0">
              <a:solidFill>
                <a:prstClr val="black">
                  <a:tint val="75000"/>
                </a:prstClr>
              </a:solidFill>
              <a:latin typeface="굴림" pitchFamily="50" charset="-127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latinLnBrk="1" hangingPunct="1"/>
            <a:endParaRPr lang="ko-KR" altLang="en-US" b="0" i="0">
              <a:solidFill>
                <a:prstClr val="black">
                  <a:tint val="75000"/>
                </a:prstClr>
              </a:solidFill>
              <a:latin typeface="굴림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1" hangingPunct="1"/>
            <a:fld id="{ACF042EE-877E-4CB5-947C-1C1755B87605}" type="slidenum">
              <a:rPr lang="ko-KR" altLang="en-US" b="0" i="0" smtClean="0">
                <a:solidFill>
                  <a:prstClr val="black">
                    <a:tint val="75000"/>
                  </a:prstClr>
                </a:solidFill>
                <a:latin typeface="굴림" pitchFamily="50" charset="-127"/>
              </a:rPr>
              <a:pPr eaLnBrk="1" latinLnBrk="1" hangingPunct="1"/>
              <a:t>‹#›</a:t>
            </a:fld>
            <a:endParaRPr lang="ko-KR" altLang="en-US" b="0" i="0">
              <a:solidFill>
                <a:prstClr val="black">
                  <a:tint val="75000"/>
                </a:prstClr>
              </a:solidFill>
              <a:latin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531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0" y="2371119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직사각형 4"/>
          <p:cNvSpPr/>
          <p:nvPr userDrawn="1"/>
        </p:nvSpPr>
        <p:spPr>
          <a:xfrm>
            <a:off x="0" y="3422388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7" name="Picture 3" descr="C:\Users\User\Desktop\imgre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83" y="1548112"/>
            <a:ext cx="1178004" cy="7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85" y="1548112"/>
            <a:ext cx="2039251" cy="73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텍스트 개체 틀 9"/>
          <p:cNvSpPr>
            <a:spLocks noGrp="1"/>
          </p:cNvSpPr>
          <p:nvPr>
            <p:ph type="body" sz="quarter" idx="10"/>
          </p:nvPr>
        </p:nvSpPr>
        <p:spPr>
          <a:xfrm>
            <a:off x="336551" y="2416834"/>
            <a:ext cx="11506200" cy="10055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0"/>
              </a:spcBef>
              <a:buNone/>
              <a:def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75C"/>
                </a:solidFill>
                <a:effectLst/>
                <a:uLnTx/>
                <a:uFillTx/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491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0" y="1880083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직사각형 4"/>
          <p:cNvSpPr/>
          <p:nvPr userDrawn="1"/>
        </p:nvSpPr>
        <p:spPr>
          <a:xfrm>
            <a:off x="0" y="3422388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7" name="Picture 3" descr="C:\Users\User\Desktop\imgre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83" y="1130525"/>
            <a:ext cx="1178004" cy="7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85" y="1130525"/>
            <a:ext cx="2039251" cy="73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텍스트 개체 틀 9"/>
          <p:cNvSpPr>
            <a:spLocks noGrp="1"/>
          </p:cNvSpPr>
          <p:nvPr>
            <p:ph type="body" sz="quarter" idx="10"/>
          </p:nvPr>
        </p:nvSpPr>
        <p:spPr>
          <a:xfrm>
            <a:off x="336551" y="1937541"/>
            <a:ext cx="11506200" cy="1484845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0"/>
              </a:spcBef>
              <a:buNone/>
              <a:def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75C"/>
                </a:solidFill>
                <a:effectLst/>
                <a:uLnTx/>
                <a:uFillTx/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704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0" y="883841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직사각형 4"/>
          <p:cNvSpPr/>
          <p:nvPr userDrawn="1"/>
        </p:nvSpPr>
        <p:spPr>
          <a:xfrm>
            <a:off x="0" y="1935110"/>
            <a:ext cx="12192000" cy="45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0"/>
          </p:nvPr>
        </p:nvSpPr>
        <p:spPr>
          <a:xfrm>
            <a:off x="336551" y="929556"/>
            <a:ext cx="11506200" cy="10055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0"/>
              </a:spcBef>
              <a:buNone/>
              <a:def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75C"/>
                </a:solidFill>
                <a:effectLst/>
                <a:uLnTx/>
                <a:uFillTx/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326349" y="2137272"/>
            <a:ext cx="11530291" cy="3988895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78031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기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326353" y="444005"/>
            <a:ext cx="11519015" cy="468000"/>
          </a:xfrm>
        </p:spPr>
        <p:txBody>
          <a:bodyPr/>
          <a:lstStyle>
            <a:lvl1pPr algn="l">
              <a:defRPr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9011840" y="627204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lang="ko-KR" altLang="en-US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FDD39262-B491-4869-BA95-D6A6C727505B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326349" y="1219200"/>
            <a:ext cx="11530291" cy="4906967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65389" y="1016510"/>
            <a:ext cx="7659411" cy="0"/>
          </a:xfrm>
          <a:prstGeom prst="line">
            <a:avLst/>
          </a:prstGeom>
          <a:ln>
            <a:solidFill>
              <a:srgbClr val="00375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69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기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326353" y="444005"/>
            <a:ext cx="11519015" cy="468000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9164240" y="6272045"/>
            <a:ext cx="2844800" cy="365125"/>
          </a:xfrm>
          <a:prstGeom prst="rect">
            <a:avLst/>
          </a:prstGeom>
        </p:spPr>
        <p:txBody>
          <a:bodyPr anchor="ctr"/>
          <a:lstStyle>
            <a:lvl1pPr algn="r">
              <a:defRPr lang="ko-KR" altLang="en-US" sz="14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DD39262-B491-4869-BA95-D6A6C727505B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326349" y="1219200"/>
            <a:ext cx="11530291" cy="4906967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36981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바닥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7"/>
          <p:cNvSpPr>
            <a:spLocks noGrp="1"/>
          </p:cNvSpPr>
          <p:nvPr>
            <p:ph type="body" sz="quarter" idx="13"/>
          </p:nvPr>
        </p:nvSpPr>
        <p:spPr>
          <a:xfrm>
            <a:off x="326349" y="6665364"/>
            <a:ext cx="11530291" cy="192641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buNone/>
              <a:defRPr lang="ko-KR" altLang="en-US" sz="900" i="1" kern="1200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326353" y="444005"/>
            <a:ext cx="11519015" cy="468000"/>
          </a:xfrm>
        </p:spPr>
        <p:txBody>
          <a:bodyPr/>
          <a:lstStyle>
            <a:lvl1pPr algn="l">
              <a:defRPr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9011840" y="627204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lang="ko-KR" altLang="en-US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FDD39262-B491-4869-BA95-D6A6C727505B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326349" y="1219200"/>
            <a:ext cx="11530291" cy="4906967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latin typeface="Tahoma" panose="020B0604030504040204" pitchFamily="34" charset="0"/>
                <a:ea typeface="나눔고딕 ExtraBold" panose="020D0904000000000000" pitchFamily="50" charset="-127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나눔고딕" panose="020D0604000000000000" pitchFamily="50" charset="-127"/>
                <a:cs typeface="Tahoma" panose="020B060403050404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265389" y="1016510"/>
            <a:ext cx="7659411" cy="0"/>
          </a:xfrm>
          <a:prstGeom prst="line">
            <a:avLst/>
          </a:prstGeom>
          <a:ln>
            <a:solidFill>
              <a:srgbClr val="00375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17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99"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>
                <a:latin typeface="Calibri" panose="020F0502020204030204" pitchFamily="34" charset="0"/>
              </a:defRPr>
            </a:lvl1pPr>
            <a:lvl2pPr>
              <a:buClr>
                <a:schemeClr val="tx1"/>
              </a:buClr>
              <a:defRPr>
                <a:latin typeface="Calibri" panose="020F0502020204030204" pitchFamily="34" charset="0"/>
              </a:defRPr>
            </a:lvl2pPr>
            <a:lvl3pPr>
              <a:buClr>
                <a:schemeClr val="tx1"/>
              </a:buClr>
              <a:defRPr>
                <a:latin typeface="Calibri" panose="020F0502020204030204" pitchFamily="34" charset="0"/>
              </a:defRPr>
            </a:lvl3pPr>
            <a:lvl4pPr>
              <a:buClr>
                <a:schemeClr val="tx1"/>
              </a:buClr>
              <a:defRPr>
                <a:latin typeface="Calibri" panose="020F0502020204030204" pitchFamily="34" charset="0"/>
              </a:defRPr>
            </a:lvl4pPr>
            <a:lvl5pPr>
              <a:buClr>
                <a:schemeClr val="tx1"/>
              </a:buCl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826" y="6477008"/>
            <a:ext cx="1016000" cy="380992"/>
          </a:xfrm>
        </p:spPr>
        <p:txBody>
          <a:bodyPr/>
          <a:lstStyle>
            <a:lvl1pPr algn="ctr">
              <a:defRPr sz="1800">
                <a:latin typeface="Tahoma" charset="0"/>
                <a:ea typeface="Tahoma" charset="0"/>
                <a:cs typeface="Tahoma" charset="0"/>
              </a:defRPr>
            </a:lvl1pPr>
          </a:lstStyle>
          <a:p>
            <a:fld id="{744E1330-F117-49F3-99FE-C7C68CB76D67}" type="slidenum">
              <a:rPr lang="ko-KR" altLang="en-US" smtClean="0">
                <a:solidFill>
                  <a:prstClr val="white"/>
                </a:solidFill>
              </a:rPr>
              <a:pPr/>
              <a:t>‹#›</a:t>
            </a:fld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99256" y="115152"/>
            <a:ext cx="125261" cy="5395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ko-KR" alt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_n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741043" y="6309320"/>
            <a:ext cx="0" cy="0"/>
          </a:xfrm>
        </p:spPr>
        <p:txBody>
          <a:bodyPr/>
          <a:lstStyle/>
          <a:p>
            <a:fld id="{FDD39262-B491-4869-BA95-D6A6C727505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7" name="제목 1"/>
          <p:cNvSpPr txBox="1">
            <a:spLocks/>
          </p:cNvSpPr>
          <p:nvPr userDrawn="1"/>
        </p:nvSpPr>
        <p:spPr>
          <a:xfrm>
            <a:off x="10930136" y="6583380"/>
            <a:ext cx="6667547" cy="274620"/>
          </a:xfrm>
          <a:prstGeom prst="rect">
            <a:avLst/>
          </a:prstGeom>
          <a:effectLst/>
        </p:spPr>
        <p:txBody>
          <a:bodyPr>
            <a:noAutofit/>
          </a:bodyPr>
          <a:lstStyle/>
          <a:p>
            <a:pPr algn="r">
              <a:spcBef>
                <a:spcPct val="0"/>
              </a:spcBef>
            </a:pP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09600" y="1052513"/>
            <a:ext cx="10972800" cy="50736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45597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43" y="-27384"/>
            <a:ext cx="12192043" cy="64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제목 개체 틀 44"/>
          <p:cNvSpPr>
            <a:spLocks noGrp="1"/>
          </p:cNvSpPr>
          <p:nvPr>
            <p:ph type="title"/>
          </p:nvPr>
        </p:nvSpPr>
        <p:spPr>
          <a:xfrm>
            <a:off x="326353" y="426587"/>
            <a:ext cx="11519015" cy="468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마스터 제목 스타일 편집</a:t>
            </a:r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723901" y="-8632"/>
            <a:ext cx="11489227" cy="2746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KAIST RCV Lab.</a:t>
            </a:r>
            <a:endParaRPr kumimoji="0" lang="ko-KR" altLang="en-US" sz="1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4" y="6662166"/>
            <a:ext cx="12192043" cy="22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제목 1"/>
          <p:cNvSpPr txBox="1">
            <a:spLocks/>
          </p:cNvSpPr>
          <p:nvPr/>
        </p:nvSpPr>
        <p:spPr>
          <a:xfrm>
            <a:off x="11650724" y="6662166"/>
            <a:ext cx="416028" cy="222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69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3" r:id="rId10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kumimoji="0" lang="ko-KR" altLang="en-US" sz="2800" b="1" i="0" u="none" strike="noStrike" kern="1200" cap="none" spc="0" normalizeH="0" baseline="0" noProof="0" smtClean="0">
          <a:ln>
            <a:noFill/>
          </a:ln>
          <a:solidFill>
            <a:srgbClr val="00375C"/>
          </a:solidFill>
          <a:effectLst/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cv.kaist.ac.kr/" TargetMode="External"/><Relationship Id="rId2" Type="http://schemas.openxmlformats.org/officeDocument/2006/relationships/hyperlink" Target="mailto:kmmj2005@kaist.ac.k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327703" y="1420227"/>
            <a:ext cx="11754049" cy="1470025"/>
          </a:xfrm>
        </p:spPr>
        <p:txBody>
          <a:bodyPr/>
          <a:lstStyle/>
          <a:p>
            <a:pPr algn="l"/>
            <a:r>
              <a:rPr lang="en-US" altLang="ko-KR" dirty="0"/>
              <a:t>Small Baseline Depth Estimation using Dual Pixels</a:t>
            </a:r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5064235" y="3967749"/>
            <a:ext cx="5473910" cy="1821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latinLnBrk="1" hangingPunct="1">
              <a:lnSpc>
                <a:spcPct val="120000"/>
              </a:lnSpc>
            </a:pPr>
            <a:r>
              <a:rPr lang="en-US" altLang="ko-KR" sz="2400" b="0" i="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Min Jun Kang | RCV lab MS </a:t>
            </a:r>
          </a:p>
          <a:p>
            <a:pPr algn="r" eaLnBrk="1" latinLnBrk="1" hangingPunct="1">
              <a:lnSpc>
                <a:spcPct val="120000"/>
              </a:lnSpc>
            </a:pPr>
            <a:r>
              <a:rPr lang="en-US" altLang="ko-KR" sz="2400" b="0" i="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School of Electrical Eng.</a:t>
            </a:r>
          </a:p>
          <a:p>
            <a:pPr algn="r" eaLnBrk="1" latinLnBrk="1" hangingPunct="1">
              <a:lnSpc>
                <a:spcPct val="120000"/>
              </a:lnSpc>
            </a:pPr>
            <a:r>
              <a:rPr lang="en-US" altLang="ko-KR" sz="240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Email : </a:t>
            </a:r>
            <a:r>
              <a:rPr lang="en-US" altLang="ko-KR" sz="240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  <a:hlinkClick r:id="rId2"/>
              </a:rPr>
              <a:t>kmmj2005@kaist.ac.kr</a:t>
            </a:r>
            <a:endParaRPr lang="en-US" altLang="ko-KR" sz="2400" dirty="0">
              <a:solidFill>
                <a:srgbClr val="336699"/>
              </a:solidFill>
              <a:latin typeface="산돌고딕B" panose="02030504000101010101" pitchFamily="18" charset="-127"/>
              <a:ea typeface="산돌고딕B" panose="02030504000101010101" pitchFamily="18" charset="-127"/>
            </a:endParaRPr>
          </a:p>
          <a:p>
            <a:pPr algn="r" eaLnBrk="1" latinLnBrk="1" hangingPunct="1">
              <a:lnSpc>
                <a:spcPct val="120000"/>
              </a:lnSpc>
            </a:pPr>
            <a:r>
              <a:rPr lang="ko-KR" altLang="en-US" sz="2400" b="0" i="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지도교수</a:t>
            </a:r>
            <a:r>
              <a:rPr lang="en-US" altLang="ko-KR" sz="2400" b="0" i="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. In So </a:t>
            </a:r>
            <a:r>
              <a:rPr lang="en-US" altLang="ko-KR" sz="2400" b="0" i="0" dirty="0" err="1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Kweon</a:t>
            </a:r>
            <a:endParaRPr lang="ko-KR" altLang="en-US" sz="2400" b="0" i="0" dirty="0">
              <a:solidFill>
                <a:srgbClr val="336699"/>
              </a:solidFill>
              <a:latin typeface="산돌고딕B" panose="02030504000101010101" pitchFamily="18" charset="-127"/>
              <a:ea typeface="산돌고딕B" panose="02030504000101010101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3968F17-E1D5-4183-9756-738611D717E9}"/>
              </a:ext>
            </a:extLst>
          </p:cNvPr>
          <p:cNvSpPr/>
          <p:nvPr/>
        </p:nvSpPr>
        <p:spPr>
          <a:xfrm>
            <a:off x="8258034" y="5873240"/>
            <a:ext cx="2280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3"/>
              </a:rPr>
              <a:t>http://rcv.kaist.ac.kr/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84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58B1A62-7D0F-42BF-8999-8332E4195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389" y="609686"/>
            <a:ext cx="11047730" cy="468000"/>
          </a:xfrm>
        </p:spPr>
        <p:txBody>
          <a:bodyPr/>
          <a:lstStyle/>
          <a:p>
            <a:r>
              <a:rPr lang="en-US" altLang="ko-KR" dirty="0"/>
              <a:t>1. Baseline Papers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486A2B7-A7CD-47AA-A818-C9A1F5E3EBB2}"/>
              </a:ext>
            </a:extLst>
          </p:cNvPr>
          <p:cNvSpPr/>
          <p:nvPr/>
        </p:nvSpPr>
        <p:spPr>
          <a:xfrm>
            <a:off x="5278038" y="5729480"/>
            <a:ext cx="734068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Synthetic Depth of Field with a Single Camera Mobile Phone (SIGRAPTH 18)</a:t>
            </a:r>
            <a:endParaRPr lang="ko-KR" altLang="en-US" sz="1500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B4AC651-534E-488D-9CEC-5C797C91D827}"/>
              </a:ext>
            </a:extLst>
          </p:cNvPr>
          <p:cNvSpPr/>
          <p:nvPr/>
        </p:nvSpPr>
        <p:spPr>
          <a:xfrm>
            <a:off x="5099634" y="6077305"/>
            <a:ext cx="6978455" cy="342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latinLnBrk="1" hangingPunct="1">
              <a:lnSpc>
                <a:spcPct val="120000"/>
              </a:lnSpc>
            </a:pPr>
            <a:r>
              <a:rPr lang="en-US" altLang="ko-KR" sz="1500" b="0" i="0" dirty="0">
                <a:solidFill>
                  <a:srgbClr val="336699"/>
                </a:solidFill>
                <a:latin typeface="산돌고딕B" panose="02030504000101010101" pitchFamily="18" charset="-127"/>
                <a:ea typeface="산돌고딕B" panose="02030504000101010101" pitchFamily="18" charset="-127"/>
              </a:rPr>
              <a:t>Learning Single Camera Depth Estimation using Dual-Pixels (ICCV 19 oral)</a:t>
            </a: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6944ED32-322C-45BA-8BED-AFF512A842EB}"/>
              </a:ext>
            </a:extLst>
          </p:cNvPr>
          <p:cNvSpPr/>
          <p:nvPr/>
        </p:nvSpPr>
        <p:spPr>
          <a:xfrm>
            <a:off x="5077610" y="2183206"/>
            <a:ext cx="2969111" cy="23021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200" dirty="0">
                <a:solidFill>
                  <a:schemeClr val="tx1"/>
                </a:solidFill>
              </a:rPr>
              <a:t>DNN </a:t>
            </a:r>
          </a:p>
          <a:p>
            <a:pPr algn="ctr"/>
            <a:r>
              <a:rPr lang="en-US" altLang="ko-KR" sz="2200" dirty="0">
                <a:solidFill>
                  <a:schemeClr val="tx1"/>
                </a:solidFill>
              </a:rPr>
              <a:t>(Deep Neural Network)</a:t>
            </a:r>
            <a:endParaRPr lang="ko-KR" altLang="en-US" sz="2200" dirty="0">
              <a:solidFill>
                <a:schemeClr val="tx1"/>
              </a:solidFill>
            </a:endParaRP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04DD34AC-FC1F-4F4E-BB2D-FE142F32D3C9}"/>
              </a:ext>
            </a:extLst>
          </p:cNvPr>
          <p:cNvSpPr/>
          <p:nvPr/>
        </p:nvSpPr>
        <p:spPr>
          <a:xfrm>
            <a:off x="4636546" y="3033060"/>
            <a:ext cx="279699" cy="46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96F17D87-7055-4762-9487-793EB60F3E2A}"/>
              </a:ext>
            </a:extLst>
          </p:cNvPr>
          <p:cNvSpPr/>
          <p:nvPr/>
        </p:nvSpPr>
        <p:spPr>
          <a:xfrm>
            <a:off x="8208086" y="3033060"/>
            <a:ext cx="279699" cy="46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40F1A37-8EBF-42C4-AA1B-844944885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2900" y="2424636"/>
            <a:ext cx="1838325" cy="1819275"/>
          </a:xfrm>
          <a:prstGeom prst="rect">
            <a:avLst/>
          </a:prstGeom>
        </p:spPr>
      </p:pic>
      <p:grpSp>
        <p:nvGrpSpPr>
          <p:cNvPr id="12" name="그룹 11">
            <a:extLst>
              <a:ext uri="{FF2B5EF4-FFF2-40B4-BE49-F238E27FC236}">
                <a16:creationId xmlns:a16="http://schemas.microsoft.com/office/drawing/2014/main" id="{42EF397D-ED57-423C-94A0-5B79A934CF6E}"/>
              </a:ext>
            </a:extLst>
          </p:cNvPr>
          <p:cNvGrpSpPr/>
          <p:nvPr/>
        </p:nvGrpSpPr>
        <p:grpSpPr>
          <a:xfrm>
            <a:off x="992503" y="1139455"/>
            <a:ext cx="3457575" cy="3408574"/>
            <a:chOff x="992503" y="1139455"/>
            <a:chExt cx="3457575" cy="3408574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E085946C-AFC8-449D-A670-938B98FFA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503" y="3328829"/>
              <a:ext cx="3457575" cy="1219200"/>
            </a:xfrm>
            <a:prstGeom prst="rect">
              <a:avLst/>
            </a:prstGeom>
          </p:spPr>
        </p:pic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4F9E7EB5-3CB6-452C-BBD4-FC6C4989E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32838" y="1139455"/>
              <a:ext cx="2244331" cy="21276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385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8389" y="609686"/>
            <a:ext cx="11047730" cy="468000"/>
          </a:xfrm>
        </p:spPr>
        <p:txBody>
          <a:bodyPr/>
          <a:lstStyle/>
          <a:p>
            <a:r>
              <a:rPr lang="en-US" altLang="ko-KR" dirty="0"/>
              <a:t>2. Why do we need Canon Camera?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BEFFE-2934-4166-BAFC-2B2EB543A472}"/>
              </a:ext>
            </a:extLst>
          </p:cNvPr>
          <p:cNvSpPr txBox="1"/>
          <p:nvPr/>
        </p:nvSpPr>
        <p:spPr>
          <a:xfrm>
            <a:off x="892884" y="1484555"/>
            <a:ext cx="5203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Dual Pixel Camera built in </a:t>
            </a:r>
            <a:r>
              <a:rPr lang="en-US" altLang="ko-KR" sz="2000" b="1" dirty="0" err="1"/>
              <a:t>Equipments</a:t>
            </a:r>
            <a:endParaRPr lang="ko-KR" altLang="en-US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5AB33-C4F4-4498-AAF6-A1F4562242DF}"/>
              </a:ext>
            </a:extLst>
          </p:cNvPr>
          <p:cNvSpPr txBox="1"/>
          <p:nvPr/>
        </p:nvSpPr>
        <p:spPr>
          <a:xfrm>
            <a:off x="1237129" y="2226833"/>
            <a:ext cx="336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Google Pixel 2,3 Phones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AA02B2-0243-4119-8B19-564643222877}"/>
              </a:ext>
            </a:extLst>
          </p:cNvPr>
          <p:cNvSpPr txBox="1"/>
          <p:nvPr/>
        </p:nvSpPr>
        <p:spPr>
          <a:xfrm>
            <a:off x="1237128" y="3059668"/>
            <a:ext cx="4668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2. Samsung Galaxy Phones (&gt;=7 version)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59CF64-74C4-41A1-BF32-48E178C4388A}"/>
              </a:ext>
            </a:extLst>
          </p:cNvPr>
          <p:cNvSpPr txBox="1"/>
          <p:nvPr/>
        </p:nvSpPr>
        <p:spPr>
          <a:xfrm>
            <a:off x="1237128" y="3935526"/>
            <a:ext cx="4195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 Canon camera EOS 5D MARK 4 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319546-0A77-4923-9F1D-2767B2FE0458}"/>
              </a:ext>
            </a:extLst>
          </p:cNvPr>
          <p:cNvSpPr/>
          <p:nvPr/>
        </p:nvSpPr>
        <p:spPr>
          <a:xfrm>
            <a:off x="989704" y="2097741"/>
            <a:ext cx="5106296" cy="150607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2AD729C-0BAE-40A1-AF62-CF3F61C0D5F7}"/>
              </a:ext>
            </a:extLst>
          </p:cNvPr>
          <p:cNvSpPr/>
          <p:nvPr/>
        </p:nvSpPr>
        <p:spPr>
          <a:xfrm>
            <a:off x="989704" y="3903254"/>
            <a:ext cx="5106296" cy="4876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B02A3D-3D17-433F-871A-93B06223D727}"/>
              </a:ext>
            </a:extLst>
          </p:cNvPr>
          <p:cNvSpPr txBox="1"/>
          <p:nvPr/>
        </p:nvSpPr>
        <p:spPr>
          <a:xfrm>
            <a:off x="6174890" y="2411499"/>
            <a:ext cx="511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Not available to Dual Pixel’s Left Right Data !!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" name="화살표: 오른쪽 10">
            <a:extLst>
              <a:ext uri="{FF2B5EF4-FFF2-40B4-BE49-F238E27FC236}">
                <a16:creationId xmlns:a16="http://schemas.microsoft.com/office/drawing/2014/main" id="{D9EB7ECC-13D6-4DAF-A09D-47E9704FA740}"/>
              </a:ext>
            </a:extLst>
          </p:cNvPr>
          <p:cNvSpPr/>
          <p:nvPr/>
        </p:nvSpPr>
        <p:spPr>
          <a:xfrm>
            <a:off x="1151068" y="4787153"/>
            <a:ext cx="527125" cy="355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37E75-35FF-4C2C-A7D2-22B45BCA9DE6}"/>
              </a:ext>
            </a:extLst>
          </p:cNvPr>
          <p:cNvSpPr txBox="1"/>
          <p:nvPr/>
        </p:nvSpPr>
        <p:spPr>
          <a:xfrm>
            <a:off x="1968649" y="4787153"/>
            <a:ext cx="5841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Provide DPP(Digital Professional Photos 4) tool</a:t>
            </a:r>
          </a:p>
          <a:p>
            <a:r>
              <a:rPr lang="en-US" altLang="ko-KR" dirty="0"/>
              <a:t>with </a:t>
            </a:r>
            <a:r>
              <a:rPr lang="en-US" altLang="ko-KR" dirty="0">
                <a:solidFill>
                  <a:srgbClr val="FF0000"/>
                </a:solidFill>
              </a:rPr>
              <a:t>“Dual Pixel Optimizer” </a:t>
            </a:r>
            <a:r>
              <a:rPr lang="en-US" altLang="ko-KR" dirty="0"/>
              <a:t>function.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42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8389" y="609686"/>
            <a:ext cx="11047730" cy="468000"/>
          </a:xfrm>
        </p:spPr>
        <p:txBody>
          <a:bodyPr/>
          <a:lstStyle/>
          <a:p>
            <a:r>
              <a:rPr lang="en-US" altLang="ko-KR" dirty="0"/>
              <a:t>3. Need Canon SDK/API !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369CD-F346-4B7E-9A01-5F0B64B622B3}"/>
              </a:ext>
            </a:extLst>
          </p:cNvPr>
          <p:cNvSpPr txBox="1"/>
          <p:nvPr/>
        </p:nvSpPr>
        <p:spPr>
          <a:xfrm>
            <a:off x="1075765" y="1473798"/>
            <a:ext cx="5020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b="1" dirty="0"/>
              <a:t>Dual Pixel Optimizer function in</a:t>
            </a:r>
            <a:r>
              <a:rPr lang="ko-KR" altLang="en-US" b="1" dirty="0"/>
              <a:t> </a:t>
            </a:r>
            <a:r>
              <a:rPr lang="en-US" altLang="ko-KR" b="1" dirty="0"/>
              <a:t>API</a:t>
            </a:r>
          </a:p>
          <a:p>
            <a:endParaRPr lang="en-US" altLang="ko-KR" b="1" dirty="0"/>
          </a:p>
          <a:p>
            <a:r>
              <a:rPr lang="en-US" altLang="ko-KR" b="1" dirty="0"/>
              <a:t>(DP left right </a:t>
            </a:r>
            <a:r>
              <a:rPr lang="ko-KR" altLang="en-US" b="1" dirty="0"/>
              <a:t>데이터 뽑는 것의 자동화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578A3-369F-4842-8657-BA29BC9E6CA4}"/>
              </a:ext>
            </a:extLst>
          </p:cNvPr>
          <p:cNvSpPr txBox="1"/>
          <p:nvPr/>
        </p:nvSpPr>
        <p:spPr>
          <a:xfrm>
            <a:off x="1075765" y="2969111"/>
            <a:ext cx="90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US" altLang="ko-KR" b="1" dirty="0"/>
              <a:t>Auto handling of focal length, aperture, ISO, focal point.</a:t>
            </a:r>
          </a:p>
          <a:p>
            <a:r>
              <a:rPr lang="en-US" altLang="ko-KR" b="1" dirty="0"/>
              <a:t> </a:t>
            </a:r>
          </a:p>
          <a:p>
            <a:r>
              <a:rPr lang="en-US" altLang="ko-KR" b="1" dirty="0"/>
              <a:t>(Depth </a:t>
            </a:r>
            <a:r>
              <a:rPr lang="ko-KR" altLang="en-US" b="1" dirty="0"/>
              <a:t>추출을 위해서 </a:t>
            </a:r>
            <a:r>
              <a:rPr lang="en-US" altLang="ko-KR" b="1" dirty="0"/>
              <a:t>camera intrinsic, extrinsic calibration</a:t>
            </a:r>
            <a:r>
              <a:rPr lang="ko-KR" altLang="en-US" b="1" dirty="0"/>
              <a:t>을 해야 하고 이를 위한 </a:t>
            </a:r>
            <a:r>
              <a:rPr lang="en-US" altLang="ko-KR" b="1" dirty="0"/>
              <a:t>camera parameter </a:t>
            </a:r>
            <a:r>
              <a:rPr lang="ko-KR" altLang="en-US" b="1" dirty="0"/>
              <a:t>세팅을 자동으로 할 필요성이 있습니다</a:t>
            </a:r>
            <a:r>
              <a:rPr lang="en-US" altLang="ko-KR" b="1" dirty="0"/>
              <a:t>.)</a:t>
            </a:r>
            <a:endParaRPr lang="ko-KR" alt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47ADC-8FAB-41DF-AA6B-0A2EAA27967F}"/>
              </a:ext>
            </a:extLst>
          </p:cNvPr>
          <p:cNvSpPr txBox="1"/>
          <p:nvPr/>
        </p:nvSpPr>
        <p:spPr>
          <a:xfrm>
            <a:off x="1075764" y="4705598"/>
            <a:ext cx="9724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3.  </a:t>
            </a:r>
            <a:r>
              <a:rPr lang="en-US" altLang="ko-KR" b="1" dirty="0" err="1"/>
              <a:t>Mutli</a:t>
            </a:r>
            <a:r>
              <a:rPr lang="en-US" altLang="ko-KR" b="1" dirty="0"/>
              <a:t> Camera</a:t>
            </a:r>
            <a:r>
              <a:rPr lang="ko-KR" altLang="en-US" b="1" dirty="0"/>
              <a:t> </a:t>
            </a:r>
            <a:r>
              <a:rPr lang="en-US" altLang="ko-KR" b="1" dirty="0"/>
              <a:t>Data</a:t>
            </a:r>
            <a:r>
              <a:rPr lang="ko-KR" altLang="en-US" b="1" dirty="0"/>
              <a:t> </a:t>
            </a:r>
            <a:r>
              <a:rPr lang="en-US" altLang="ko-KR" b="1" dirty="0"/>
              <a:t>Acquisition.</a:t>
            </a:r>
          </a:p>
          <a:p>
            <a:endParaRPr lang="en-US" altLang="ko-KR" b="1" dirty="0"/>
          </a:p>
          <a:p>
            <a:r>
              <a:rPr lang="en-US" altLang="ko-KR" b="1" dirty="0"/>
              <a:t>(2</a:t>
            </a:r>
            <a:r>
              <a:rPr lang="ko-KR" altLang="en-US" b="1" dirty="0"/>
              <a:t>개 이상의 </a:t>
            </a:r>
            <a:r>
              <a:rPr lang="en-US" altLang="ko-KR" b="1" dirty="0"/>
              <a:t>Camera</a:t>
            </a:r>
            <a:r>
              <a:rPr lang="ko-KR" altLang="en-US" b="1" dirty="0"/>
              <a:t>를 이용해 사진을 동시에 취득했을 때 </a:t>
            </a:r>
            <a:r>
              <a:rPr lang="en-US" altLang="ko-KR" b="1" dirty="0"/>
              <a:t>Data</a:t>
            </a:r>
            <a:r>
              <a:rPr lang="ko-KR" altLang="en-US" b="1" dirty="0"/>
              <a:t> 취득 자동화가 필요합니다</a:t>
            </a:r>
            <a:r>
              <a:rPr lang="en-US" altLang="ko-KR" b="1" dirty="0"/>
              <a:t>.)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99968835"/>
      </p:ext>
    </p:extLst>
  </p:cSld>
  <p:clrMapOvr>
    <a:masterClrMapping/>
  </p:clrMapOvr>
</p:sld>
</file>

<file path=ppt/theme/theme1.xml><?xml version="1.0" encoding="utf-8"?>
<a:theme xmlns:a="http://schemas.openxmlformats.org/drawingml/2006/main" name="2_본문 내용 마스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30423</TotalTime>
  <Words>228</Words>
  <Application>Microsoft Office PowerPoint</Application>
  <PresentationFormat>와이드스크린</PresentationFormat>
  <Paragraphs>32</Paragraphs>
  <Slides>4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굴림</vt:lpstr>
      <vt:lpstr>맑은 고딕</vt:lpstr>
      <vt:lpstr>산돌고딕B</vt:lpstr>
      <vt:lpstr>Arial</vt:lpstr>
      <vt:lpstr>Calibri</vt:lpstr>
      <vt:lpstr>Tahoma</vt:lpstr>
      <vt:lpstr>Wingdings</vt:lpstr>
      <vt:lpstr>2_본문 내용 마스터</vt:lpstr>
      <vt:lpstr>Small Baseline Depth Estimation using Dual Pixels</vt:lpstr>
      <vt:lpstr>1. Baseline Papers</vt:lpstr>
      <vt:lpstr>2. Why do we need Canon Camera?</vt:lpstr>
      <vt:lpstr>3. Need Canon SDK/API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Vision Research Overview</dc:title>
  <dc:creator>Soonmin Hwang</dc:creator>
  <cp:lastModifiedBy>강민준 </cp:lastModifiedBy>
  <cp:revision>391</cp:revision>
  <dcterms:created xsi:type="dcterms:W3CDTF">2018-01-25T10:04:46Z</dcterms:created>
  <dcterms:modified xsi:type="dcterms:W3CDTF">2019-07-25T13:47:43Z</dcterms:modified>
</cp:coreProperties>
</file>