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2" r:id="rId4"/>
    <p:sldId id="283" r:id="rId5"/>
    <p:sldId id="292" r:id="rId6"/>
    <p:sldId id="288" r:id="rId7"/>
    <p:sldId id="293" r:id="rId8"/>
    <p:sldId id="294" r:id="rId9"/>
    <p:sldId id="295" r:id="rId10"/>
    <p:sldId id="291" r:id="rId11"/>
    <p:sldId id="296" r:id="rId12"/>
    <p:sldId id="269" r:id="rId13"/>
    <p:sldId id="259" r:id="rId14"/>
    <p:sldId id="26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887"/>
    <a:srgbClr val="2730A1"/>
    <a:srgbClr val="2C36B6"/>
    <a:srgbClr val="181D62"/>
    <a:srgbClr val="7F7F7F"/>
    <a:srgbClr val="C2C8E4"/>
    <a:srgbClr val="232B91"/>
    <a:srgbClr val="2D37B9"/>
    <a:srgbClr val="1D2479"/>
    <a:srgbClr val="242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28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535DE-DBAF-4983-83E0-16ABBAE773B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53D63-264C-4887-A498-8D2EACD24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49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3D63-264C-4887-A498-8D2EACD24FA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63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3D63-264C-4887-A498-8D2EACD24FA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63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3D63-264C-4887-A498-8D2EACD24FA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63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3D63-264C-4887-A498-8D2EACD24FA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63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3D63-264C-4887-A498-8D2EACD24FA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633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3D63-264C-4887-A498-8D2EACD24FA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63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3D63-264C-4887-A498-8D2EACD24FA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29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8253-2E5E-4568-8D04-061C9C554D1F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D710-714C-4F73-96A3-2DF996369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42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8253-2E5E-4568-8D04-061C9C554D1F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D710-714C-4F73-96A3-2DF996369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4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8253-2E5E-4568-8D04-061C9C554D1F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D710-714C-4F73-96A3-2DF996369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55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8253-2E5E-4568-8D04-061C9C554D1F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D710-714C-4F73-96A3-2DF996369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92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8253-2E5E-4568-8D04-061C9C554D1F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D710-714C-4F73-96A3-2DF996369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01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8253-2E5E-4568-8D04-061C9C554D1F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D710-714C-4F73-96A3-2DF996369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03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8253-2E5E-4568-8D04-061C9C554D1F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D710-714C-4F73-96A3-2DF996369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98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8253-2E5E-4568-8D04-061C9C554D1F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D710-714C-4F73-96A3-2DF996369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25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8253-2E5E-4568-8D04-061C9C554D1F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D710-714C-4F73-96A3-2DF996369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62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8253-2E5E-4568-8D04-061C9C554D1F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D710-714C-4F73-96A3-2DF996369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23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8253-2E5E-4568-8D04-061C9C554D1F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D710-714C-4F73-96A3-2DF996369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65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28253-2E5E-4568-8D04-061C9C554D1F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D710-714C-4F73-96A3-2DF996369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67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252520" cy="6858000"/>
          </a:xfrm>
          <a:prstGeom prst="rect">
            <a:avLst/>
          </a:prstGeom>
          <a:gradFill flip="none" rotWithShape="1">
            <a:gsLst>
              <a:gs pos="29000">
                <a:srgbClr val="181D61"/>
              </a:gs>
              <a:gs pos="100000">
                <a:srgbClr val="4A4DDA">
                  <a:lumMod val="67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368015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병의원</a:t>
            </a:r>
            <a:r>
              <a:rPr lang="ko-KR" altLang="en-US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 프로세스 구축</a:t>
            </a:r>
            <a:r>
              <a:rPr lang="ko-KR" altLang="en-US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rPr>
              <a:t>의 선두주자</a:t>
            </a:r>
            <a:r>
              <a:rPr lang="en-US" altLang="ko-KR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rPr>
              <a:t>,  </a:t>
            </a:r>
            <a:r>
              <a:rPr lang="ko-KR" altLang="en-US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스마트</a:t>
            </a:r>
            <a:r>
              <a:rPr lang="en-US" altLang="ko-KR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CRM</a:t>
            </a:r>
            <a:endParaRPr lang="ko-KR" altLang="en-US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5"/>
            <a:ext cx="1008112" cy="112102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90008"/>
            <a:ext cx="3384376" cy="5821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메뉴얼\제안서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963612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7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D:\메뉴얼\제안서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39" y="153902"/>
            <a:ext cx="682810" cy="6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75447" cy="6398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7369" y="1124744"/>
            <a:ext cx="4604671" cy="105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ko-KR" sz="32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legaPro-Bold" pitchFamily="34" charset="0"/>
              </a:rPr>
              <a:t>Extra</a:t>
            </a:r>
          </a:p>
          <a:p>
            <a:pPr>
              <a:lnSpc>
                <a:spcPts val="3600"/>
              </a:lnSpc>
            </a:pPr>
            <a:r>
              <a:rPr lang="ko-KR" altLang="en-US" sz="4200" b="1" spc="-2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보험심사청구</a:t>
            </a:r>
            <a:r>
              <a:rPr lang="en-US" altLang="ko-KR" sz="3600" b="1" spc="-2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</a:t>
            </a:r>
            <a:r>
              <a:rPr lang="en-US" altLang="ko-KR" sz="4000" b="1" spc="-2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AlegaPro-Bold" pitchFamily="34" charset="0"/>
              </a:rPr>
              <a:t>EMR)</a:t>
            </a:r>
            <a:endParaRPr lang="ko-KR" altLang="en-US" sz="4000" b="1" spc="-2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AlegaPro-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372" y="2003716"/>
            <a:ext cx="4604668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1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성형외과와 피부과에 최적화된 구성으로 쉽고 빠르게 </a:t>
            </a:r>
            <a:endParaRPr lang="en-US" altLang="ko-KR" sz="1100" spc="-9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1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보험진료업무도 적극 활용하세요</a:t>
            </a:r>
            <a:r>
              <a:rPr lang="en-US" altLang="ko-KR" sz="1100" i="1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!</a:t>
            </a:r>
            <a:endParaRPr lang="ko-KR" altLang="en-US" sz="1100" i="1" spc="-9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718"/>
          <a:stretch/>
        </p:blipFill>
        <p:spPr>
          <a:xfrm>
            <a:off x="709004" y="3573016"/>
            <a:ext cx="7725993" cy="328498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3464"/>
          <a:stretch/>
        </p:blipFill>
        <p:spPr>
          <a:xfrm>
            <a:off x="1042991" y="3901011"/>
            <a:ext cx="7066454" cy="2952000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4572000" y="1124744"/>
            <a:ext cx="3486758" cy="344361"/>
            <a:chOff x="317042" y="3364831"/>
            <a:chExt cx="3486758" cy="344361"/>
          </a:xfrm>
        </p:grpSpPr>
        <p:sp>
          <p:nvSpPr>
            <p:cNvPr id="10" name="TextBox 9"/>
            <p:cNvSpPr txBox="1"/>
            <p:nvPr/>
          </p:nvSpPr>
          <p:spPr>
            <a:xfrm>
              <a:off x="971599" y="3390818"/>
              <a:ext cx="28322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00" spc="-11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클라우드를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이용한 </a:t>
              </a:r>
              <a:r>
                <a:rPr lang="en-US" altLang="ko-KR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DB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서버 </a:t>
              </a:r>
              <a:r>
                <a:rPr lang="ko-KR" altLang="en-US" sz="1300" spc="-11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자동백업</a:t>
              </a:r>
              <a:endParaRPr lang="ko-KR" altLang="en-US" sz="13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317042" y="3364831"/>
              <a:ext cx="720389" cy="344361"/>
              <a:chOff x="317043" y="3364831"/>
              <a:chExt cx="720389" cy="344361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505057" y="3364831"/>
                <a:ext cx="344361" cy="344361"/>
              </a:xfrm>
              <a:prstGeom prst="ellipse">
                <a:avLst/>
              </a:prstGeom>
              <a:solidFill>
                <a:srgbClr val="1D24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7043" y="3367734"/>
                <a:ext cx="7203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spc="-15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eoSans" pitchFamily="50" charset="0"/>
                  </a:rPr>
                  <a:t>01</a:t>
                </a:r>
                <a:endParaRPr lang="ko-KR" altLang="en-US" sz="1600" b="1" spc="-2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eoSans" pitchFamily="50" charset="0"/>
                </a:endParaRPr>
              </a:p>
            </p:txBody>
          </p:sp>
        </p:grpSp>
      </p:grpSp>
      <p:grpSp>
        <p:nvGrpSpPr>
          <p:cNvPr id="18" name="그룹 17"/>
          <p:cNvGrpSpPr/>
          <p:nvPr/>
        </p:nvGrpSpPr>
        <p:grpSpPr>
          <a:xfrm>
            <a:off x="4572000" y="1644479"/>
            <a:ext cx="4392488" cy="344361"/>
            <a:chOff x="4572000" y="1548535"/>
            <a:chExt cx="4392488" cy="344361"/>
          </a:xfrm>
        </p:grpSpPr>
        <p:sp>
          <p:nvSpPr>
            <p:cNvPr id="19" name="TextBox 18"/>
            <p:cNvSpPr txBox="1"/>
            <p:nvPr/>
          </p:nvSpPr>
          <p:spPr>
            <a:xfrm>
              <a:off x="5226556" y="1559133"/>
              <a:ext cx="373793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해킹</a:t>
              </a:r>
              <a:r>
                <a:rPr lang="en-US" altLang="ko-KR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, </a:t>
              </a:r>
              <a:r>
                <a:rPr lang="ko-KR" altLang="en-US" sz="1300" spc="-11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랜섬웨어로부터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en-US" altLang="ko-KR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DB 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완벽하게 보호</a:t>
              </a:r>
              <a:endParaRPr lang="ko-KR" altLang="en-US" sz="11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4572000" y="1548535"/>
              <a:ext cx="720389" cy="344361"/>
              <a:chOff x="317043" y="3364831"/>
              <a:chExt cx="720389" cy="344361"/>
            </a:xfrm>
          </p:grpSpPr>
          <p:sp>
            <p:nvSpPr>
              <p:cNvPr id="21" name="타원 20"/>
              <p:cNvSpPr/>
              <p:nvPr/>
            </p:nvSpPr>
            <p:spPr>
              <a:xfrm>
                <a:off x="505057" y="3364831"/>
                <a:ext cx="344361" cy="344361"/>
              </a:xfrm>
              <a:prstGeom prst="ellipse">
                <a:avLst/>
              </a:prstGeom>
              <a:solidFill>
                <a:srgbClr val="1D24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7043" y="3367734"/>
                <a:ext cx="7203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spc="-15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eoSans" pitchFamily="50" charset="0"/>
                  </a:rPr>
                  <a:t>02</a:t>
                </a:r>
                <a:endParaRPr lang="ko-KR" altLang="en-US" sz="1600" b="1" spc="-2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eoSans" pitchFamily="50" charset="0"/>
                </a:endParaRPr>
              </a:p>
            </p:txBody>
          </p:sp>
        </p:grpSp>
      </p:grpSp>
      <p:grpSp>
        <p:nvGrpSpPr>
          <p:cNvPr id="23" name="그룹 22"/>
          <p:cNvGrpSpPr/>
          <p:nvPr/>
        </p:nvGrpSpPr>
        <p:grpSpPr>
          <a:xfrm>
            <a:off x="4572000" y="2148535"/>
            <a:ext cx="4288501" cy="344361"/>
            <a:chOff x="317042" y="4872032"/>
            <a:chExt cx="4288501" cy="344361"/>
          </a:xfrm>
        </p:grpSpPr>
        <p:sp>
          <p:nvSpPr>
            <p:cNvPr id="24" name="TextBox 23"/>
            <p:cNvSpPr txBox="1"/>
            <p:nvPr/>
          </p:nvSpPr>
          <p:spPr>
            <a:xfrm>
              <a:off x="971599" y="4888752"/>
              <a:ext cx="3633944" cy="310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수가</a:t>
              </a:r>
              <a:r>
                <a:rPr lang="en-US" altLang="ko-KR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, 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약가</a:t>
              </a:r>
              <a:r>
                <a:rPr lang="en-US" altLang="ko-KR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, </a:t>
              </a:r>
              <a:r>
                <a:rPr lang="ko-KR" altLang="en-US" sz="1300" spc="-11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치료재료대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자동업데이트</a:t>
              </a:r>
              <a:endParaRPr lang="en-US" altLang="ko-KR" sz="13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317042" y="4872032"/>
              <a:ext cx="720389" cy="344361"/>
              <a:chOff x="317043" y="3364831"/>
              <a:chExt cx="720389" cy="344361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505057" y="3364831"/>
                <a:ext cx="344361" cy="344361"/>
              </a:xfrm>
              <a:prstGeom prst="ellipse">
                <a:avLst/>
              </a:prstGeom>
              <a:solidFill>
                <a:srgbClr val="1D24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7043" y="3367734"/>
                <a:ext cx="7203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spc="-15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eoSans" pitchFamily="50" charset="0"/>
                  </a:rPr>
                  <a:t>03</a:t>
                </a:r>
                <a:endParaRPr lang="ko-KR" altLang="en-US" sz="1600" b="1" spc="-2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eoSans" pitchFamily="50" charset="0"/>
                </a:endParaRPr>
              </a:p>
            </p:txBody>
          </p:sp>
        </p:grpSp>
      </p:grpSp>
      <p:grpSp>
        <p:nvGrpSpPr>
          <p:cNvPr id="28" name="그룹 27"/>
          <p:cNvGrpSpPr/>
          <p:nvPr/>
        </p:nvGrpSpPr>
        <p:grpSpPr>
          <a:xfrm>
            <a:off x="4572000" y="2652591"/>
            <a:ext cx="4000469" cy="344361"/>
            <a:chOff x="317042" y="5570364"/>
            <a:chExt cx="4000469" cy="344361"/>
          </a:xfrm>
        </p:grpSpPr>
        <p:sp>
          <p:nvSpPr>
            <p:cNvPr id="29" name="TextBox 28"/>
            <p:cNvSpPr txBox="1"/>
            <p:nvPr/>
          </p:nvSpPr>
          <p:spPr>
            <a:xfrm>
              <a:off x="971599" y="5580961"/>
              <a:ext cx="33459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300" spc="-11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자동심사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점검</a:t>
              </a:r>
              <a:r>
                <a:rPr lang="en-US" altLang="ko-KR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, 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청구금액 </a:t>
              </a:r>
              <a:r>
                <a:rPr lang="en-US" altLang="ko-KR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LOSS 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방지 </a:t>
              </a:r>
              <a:r>
                <a:rPr lang="ko-KR" altLang="en-US" sz="1300" spc="-11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어시스턴트</a:t>
              </a:r>
              <a:endParaRPr lang="ko-KR" altLang="en-US" sz="13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317042" y="5570364"/>
              <a:ext cx="720389" cy="344361"/>
              <a:chOff x="317043" y="3364831"/>
              <a:chExt cx="720389" cy="344361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505057" y="3364831"/>
                <a:ext cx="344361" cy="344361"/>
              </a:xfrm>
              <a:prstGeom prst="ellipse">
                <a:avLst/>
              </a:prstGeom>
              <a:solidFill>
                <a:srgbClr val="1D24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17043" y="3367734"/>
                <a:ext cx="7203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spc="-15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eoSans" pitchFamily="50" charset="0"/>
                  </a:rPr>
                  <a:t>04</a:t>
                </a:r>
                <a:endParaRPr lang="ko-KR" altLang="en-US" sz="1600" b="1" spc="-2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eoSans" pitchFamily="50" charset="0"/>
                </a:endParaRPr>
              </a:p>
            </p:txBody>
          </p:sp>
        </p:grpSp>
      </p:grpSp>
      <p:grpSp>
        <p:nvGrpSpPr>
          <p:cNvPr id="33" name="그룹 32"/>
          <p:cNvGrpSpPr/>
          <p:nvPr/>
        </p:nvGrpSpPr>
        <p:grpSpPr>
          <a:xfrm>
            <a:off x="4572000" y="3156647"/>
            <a:ext cx="4000469" cy="344361"/>
            <a:chOff x="317042" y="5570364"/>
            <a:chExt cx="4000469" cy="344361"/>
          </a:xfrm>
        </p:grpSpPr>
        <p:sp>
          <p:nvSpPr>
            <p:cNvPr id="34" name="TextBox 33"/>
            <p:cNvSpPr txBox="1"/>
            <p:nvPr/>
          </p:nvSpPr>
          <p:spPr>
            <a:xfrm>
              <a:off x="971599" y="5580961"/>
              <a:ext cx="33459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과거 진료기록 타임라인으로 보기</a:t>
              </a:r>
              <a:r>
                <a:rPr lang="en-US" altLang="ko-KR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, 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쉬운 조건 검색 지원</a:t>
              </a: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317042" y="5570364"/>
              <a:ext cx="720389" cy="344361"/>
              <a:chOff x="317043" y="3364831"/>
              <a:chExt cx="720389" cy="344361"/>
            </a:xfrm>
          </p:grpSpPr>
          <p:sp>
            <p:nvSpPr>
              <p:cNvPr id="36" name="타원 35"/>
              <p:cNvSpPr/>
              <p:nvPr/>
            </p:nvSpPr>
            <p:spPr>
              <a:xfrm>
                <a:off x="505057" y="3364831"/>
                <a:ext cx="344361" cy="344361"/>
              </a:xfrm>
              <a:prstGeom prst="ellipse">
                <a:avLst/>
              </a:prstGeom>
              <a:solidFill>
                <a:srgbClr val="1D24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17043" y="3367734"/>
                <a:ext cx="7203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spc="-15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eoSans" pitchFamily="50" charset="0"/>
                  </a:rPr>
                  <a:t>05</a:t>
                </a:r>
                <a:endParaRPr lang="ko-KR" altLang="en-US" sz="1600" b="1" spc="-2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eoSans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085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그림 16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54" y="1182953"/>
            <a:ext cx="3407992" cy="2895993"/>
          </a:xfrm>
          <a:prstGeom prst="rect">
            <a:avLst/>
          </a:prstGeom>
        </p:spPr>
      </p:pic>
      <p:pic>
        <p:nvPicPr>
          <p:cNvPr id="172" name="그림 17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6" y="4697383"/>
            <a:ext cx="3332086" cy="2149322"/>
          </a:xfrm>
          <a:prstGeom prst="rect">
            <a:avLst/>
          </a:prstGeom>
        </p:spPr>
      </p:pic>
      <p:cxnSp>
        <p:nvCxnSpPr>
          <p:cNvPr id="144" name="직선 연결선 143"/>
          <p:cNvCxnSpPr>
            <a:stCxn id="134" idx="0"/>
            <a:endCxn id="133" idx="2"/>
          </p:cNvCxnSpPr>
          <p:nvPr/>
        </p:nvCxnSpPr>
        <p:spPr>
          <a:xfrm flipH="1" flipV="1">
            <a:off x="5019655" y="3799517"/>
            <a:ext cx="6862" cy="1152724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 152"/>
          <p:cNvCxnSpPr/>
          <p:nvPr/>
        </p:nvCxnSpPr>
        <p:spPr>
          <a:xfrm>
            <a:off x="5026515" y="3633267"/>
            <a:ext cx="1349740" cy="740277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연결선 142"/>
          <p:cNvCxnSpPr/>
          <p:nvPr/>
        </p:nvCxnSpPr>
        <p:spPr>
          <a:xfrm flipV="1">
            <a:off x="5297637" y="4275970"/>
            <a:ext cx="1296144" cy="667176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직선 연결선 140"/>
          <p:cNvCxnSpPr/>
          <p:nvPr/>
        </p:nvCxnSpPr>
        <p:spPr>
          <a:xfrm>
            <a:off x="1985269" y="3437018"/>
            <a:ext cx="3456384" cy="192754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/>
          <p:cNvCxnSpPr/>
          <p:nvPr/>
        </p:nvCxnSpPr>
        <p:spPr>
          <a:xfrm flipH="1">
            <a:off x="3682423" y="3637934"/>
            <a:ext cx="1322984" cy="74699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육각형 126"/>
          <p:cNvSpPr/>
          <p:nvPr/>
        </p:nvSpPr>
        <p:spPr>
          <a:xfrm>
            <a:off x="4261210" y="2960277"/>
            <a:ext cx="1512168" cy="1303593"/>
          </a:xfrm>
          <a:prstGeom prst="hexagon">
            <a:avLst/>
          </a:prstGeom>
          <a:solidFill>
            <a:srgbClr val="212887"/>
          </a:solidFill>
          <a:ln w="1174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81D62"/>
              </a:solidFill>
            </a:endParaRPr>
          </a:p>
        </p:txBody>
      </p:sp>
      <p:sp>
        <p:nvSpPr>
          <p:cNvPr id="128" name="육각형 127"/>
          <p:cNvSpPr/>
          <p:nvPr/>
        </p:nvSpPr>
        <p:spPr>
          <a:xfrm>
            <a:off x="5622533" y="3706167"/>
            <a:ext cx="1512168" cy="1303593"/>
          </a:xfrm>
          <a:prstGeom prst="hexagon">
            <a:avLst/>
          </a:prstGeom>
          <a:solidFill>
            <a:srgbClr val="181D62"/>
          </a:solidFill>
          <a:ln w="1174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81D62"/>
              </a:solidFill>
            </a:endParaRPr>
          </a:p>
        </p:txBody>
      </p:sp>
      <p:sp>
        <p:nvSpPr>
          <p:cNvPr id="129" name="육각형 128"/>
          <p:cNvSpPr/>
          <p:nvPr/>
        </p:nvSpPr>
        <p:spPr>
          <a:xfrm>
            <a:off x="4265814" y="4446790"/>
            <a:ext cx="1512168" cy="1303593"/>
          </a:xfrm>
          <a:prstGeom prst="hexagon">
            <a:avLst/>
          </a:prstGeom>
          <a:solidFill>
            <a:srgbClr val="212887"/>
          </a:solidFill>
          <a:ln w="1174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81D62"/>
              </a:solidFill>
            </a:endParaRPr>
          </a:p>
        </p:txBody>
      </p:sp>
      <p:sp>
        <p:nvSpPr>
          <p:cNvPr id="130" name="육각형 129"/>
          <p:cNvSpPr/>
          <p:nvPr/>
        </p:nvSpPr>
        <p:spPr>
          <a:xfrm>
            <a:off x="2904610" y="3721749"/>
            <a:ext cx="1512168" cy="1303593"/>
          </a:xfrm>
          <a:prstGeom prst="hexagon">
            <a:avLst/>
          </a:prstGeom>
          <a:solidFill>
            <a:srgbClr val="2730A1"/>
          </a:solidFill>
          <a:ln w="1174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81D62"/>
              </a:solidFill>
            </a:endParaRPr>
          </a:p>
        </p:txBody>
      </p:sp>
      <p:sp>
        <p:nvSpPr>
          <p:cNvPr id="131" name="육각형 130"/>
          <p:cNvSpPr/>
          <p:nvPr/>
        </p:nvSpPr>
        <p:spPr>
          <a:xfrm>
            <a:off x="1552431" y="2981472"/>
            <a:ext cx="1512168" cy="1303593"/>
          </a:xfrm>
          <a:prstGeom prst="hexagon">
            <a:avLst/>
          </a:prstGeom>
          <a:solidFill>
            <a:srgbClr val="2C36B6"/>
          </a:solidFill>
          <a:ln w="1174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81D6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61733" y="3471685"/>
            <a:ext cx="1080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접수</a:t>
            </a:r>
            <a:r>
              <a:rPr lang="en-US" altLang="ko-KR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 / </a:t>
            </a:r>
            <a:r>
              <a:rPr lang="ko-KR" altLang="en-US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수납</a:t>
            </a:r>
            <a:endParaRPr lang="en-US" altLang="ko-KR" sz="14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133153" y="4211962"/>
            <a:ext cx="1080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ko-KR" altLang="en-US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진료</a:t>
            </a:r>
            <a:endParaRPr lang="en-US" altLang="ko-KR" sz="14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479595" y="3476352"/>
            <a:ext cx="1080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DUR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377585" y="4952241"/>
            <a:ext cx="12978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ko-KR" altLang="en-US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마약류 통합관리</a:t>
            </a:r>
            <a:endParaRPr lang="en-US" altLang="ko-KR" sz="14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729685" y="4211962"/>
            <a:ext cx="12978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ko-KR" altLang="en-US" sz="14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보험청구</a:t>
            </a:r>
            <a:endParaRPr lang="en-US" altLang="ko-KR" sz="14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23528" y="716567"/>
            <a:ext cx="43924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EXTRA</a:t>
            </a:r>
          </a:p>
          <a:p>
            <a:pPr>
              <a:lnSpc>
                <a:spcPts val="2200"/>
              </a:lnSpc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보험심사청구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(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AlegaPro-Bold"/>
                <a:ea typeface="KoPub돋움체 Bold" pitchFamily="18" charset="-127"/>
              </a:rPr>
              <a:t>EMR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: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병원 운영의 의무를 더하고 </a:t>
            </a:r>
            <a:r>
              <a:rPr lang="ko-KR" altLang="en-US" sz="1600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클라우드로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 쉽고 안전하게 관리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  </a:t>
            </a:r>
            <a:endParaRPr lang="ko-KR" altLang="en-US" sz="16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1837" y="360148"/>
            <a:ext cx="1295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AlegaPro-Bold" pitchFamily="34" charset="0"/>
              </a:rPr>
              <a:t>How  to use Smart CRM</a:t>
            </a:r>
            <a:endParaRPr lang="ko-KR" altLang="en-US" sz="1000" b="1" spc="-7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AlegaPro-Bold" pitchFamily="34" charset="0"/>
            </a:endParaRPr>
          </a:p>
        </p:txBody>
      </p:sp>
      <p:pic>
        <p:nvPicPr>
          <p:cNvPr id="84" name="그림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5" y="332656"/>
            <a:ext cx="270869" cy="301206"/>
          </a:xfrm>
          <a:prstGeom prst="rect">
            <a:avLst/>
          </a:prstGeom>
        </p:spPr>
      </p:pic>
      <p:sp>
        <p:nvSpPr>
          <p:cNvPr id="157" name="직사각형 156"/>
          <p:cNvSpPr/>
          <p:nvPr/>
        </p:nvSpPr>
        <p:spPr>
          <a:xfrm>
            <a:off x="611513" y="1863486"/>
            <a:ext cx="3639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데이터 편의</a:t>
            </a:r>
            <a:endParaRPr lang="en-US" altLang="ko-KR" sz="14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고객</a:t>
            </a:r>
            <a:r>
              <a:rPr lang="en-US" altLang="ko-KR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, </a:t>
            </a: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기초자료</a:t>
            </a:r>
            <a:r>
              <a:rPr lang="en-US" altLang="ko-KR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, </a:t>
            </a:r>
            <a:r>
              <a:rPr lang="ko-KR" altLang="en-US" sz="11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진료내역</a:t>
            </a:r>
            <a:r>
              <a:rPr lang="en-US" altLang="ko-KR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, </a:t>
            </a: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묶음 코드 등 기존 데이터 호환과 사용자 맞춤</a:t>
            </a:r>
            <a:endParaRPr lang="en-US" altLang="ko-KR" sz="11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필요조건없이 간단한 입력으로도 편리한 검색 제공</a:t>
            </a:r>
            <a:endParaRPr lang="en-US" altLang="ko-KR" sz="11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약가</a:t>
            </a:r>
            <a:r>
              <a:rPr lang="en-US" altLang="ko-KR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/</a:t>
            </a: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수가</a:t>
            </a:r>
            <a:r>
              <a:rPr lang="en-US" altLang="ko-KR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/</a:t>
            </a:r>
            <a:r>
              <a:rPr lang="ko-KR" altLang="en-US" sz="11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치료재료대</a:t>
            </a: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업데이트 자동 제공</a:t>
            </a:r>
            <a:endParaRPr lang="en-US" altLang="ko-KR" sz="11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660787" y="4175521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 편의</a:t>
            </a:r>
            <a:endParaRPr lang="en-US" altLang="ko-KR" sz="14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가장 현대적인 </a:t>
            </a:r>
            <a:r>
              <a:rPr lang="en-US" altLang="ko-KR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UI/ UX</a:t>
            </a:r>
            <a:endParaRPr lang="ko-KR" altLang="en-US" sz="11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162" name="직사각형 161"/>
          <p:cNvSpPr/>
          <p:nvPr/>
        </p:nvSpPr>
        <p:spPr>
          <a:xfrm>
            <a:off x="4060672" y="5885567"/>
            <a:ext cx="27618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4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의무전송</a:t>
            </a:r>
            <a:r>
              <a:rPr lang="ko-KR" altLang="en-US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편의</a:t>
            </a:r>
            <a:endParaRPr lang="en-US" altLang="ko-KR" sz="14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lnSpc>
                <a:spcPts val="1800"/>
              </a:lnSpc>
            </a:pPr>
            <a:r>
              <a:rPr lang="en-US" altLang="ko-KR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DUR, </a:t>
            </a: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마약류 취급  등에 관한 보고 의무화 시행에</a:t>
            </a:r>
            <a:endParaRPr lang="en-US" altLang="ko-KR" sz="11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맞춘</a:t>
            </a:r>
            <a:r>
              <a:rPr lang="en-US" altLang="ko-KR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손쉬운 관리와 자동 전송 제공</a:t>
            </a:r>
            <a:endParaRPr lang="en-US" altLang="ko-KR" sz="11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167" name="직사각형 166"/>
          <p:cNvSpPr/>
          <p:nvPr/>
        </p:nvSpPr>
        <p:spPr>
          <a:xfrm>
            <a:off x="5729685" y="2234720"/>
            <a:ext cx="27260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4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클라우드</a:t>
            </a:r>
            <a:r>
              <a:rPr lang="ko-KR" altLang="en-US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저장</a:t>
            </a:r>
            <a:endParaRPr lang="en-US" altLang="ko-KR" sz="14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1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클라우드</a:t>
            </a: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자동 저장 방식으로 병원의 데이터 관리 무</a:t>
            </a:r>
            <a:endParaRPr lang="en-US" altLang="ko-KR" sz="11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해킹</a:t>
            </a:r>
            <a:r>
              <a:rPr lang="en-US" altLang="ko-KR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, </a:t>
            </a:r>
            <a:r>
              <a:rPr lang="ko-KR" altLang="en-US" sz="11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서버손</a:t>
            </a: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상등 문제로부터 데이터 완벽하게 보호</a:t>
            </a:r>
          </a:p>
        </p:txBody>
      </p:sp>
      <p:sp>
        <p:nvSpPr>
          <p:cNvPr id="168" name="직사각형 167"/>
          <p:cNvSpPr/>
          <p:nvPr/>
        </p:nvSpPr>
        <p:spPr>
          <a:xfrm>
            <a:off x="6257437" y="5119688"/>
            <a:ext cx="27618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청구금액 </a:t>
            </a:r>
            <a:r>
              <a:rPr lang="en-US" altLang="ko-KR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LOSS </a:t>
            </a:r>
            <a:r>
              <a:rPr lang="ko-KR" altLang="en-US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방지</a:t>
            </a:r>
            <a:endParaRPr lang="en-US" altLang="ko-KR" sz="14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1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진료내역을</a:t>
            </a: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분석하여 누락된 수가 </a:t>
            </a:r>
            <a:r>
              <a:rPr lang="ko-KR" altLang="en-US" sz="11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자동추가</a:t>
            </a:r>
            <a:endParaRPr lang="en-US" altLang="ko-KR" sz="11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오류 분석 제공</a:t>
            </a:r>
            <a:endParaRPr lang="en-US" altLang="ko-KR" sz="11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273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638618" y="1312649"/>
            <a:ext cx="3744416" cy="307777"/>
          </a:xfrm>
          <a:prstGeom prst="rect">
            <a:avLst/>
          </a:prstGeom>
          <a:solidFill>
            <a:srgbClr val="1D2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4638618" y="5589240"/>
            <a:ext cx="3821814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467544" y="1124744"/>
            <a:ext cx="2823561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고민 할 것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이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ts val="3900"/>
              </a:lnSpc>
            </a:pP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너무도 많은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ts val="3900"/>
              </a:lnSpc>
            </a:pP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원장님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89894" y="1832491"/>
            <a:ext cx="144016" cy="144016"/>
          </a:xfrm>
          <a:prstGeom prst="rect">
            <a:avLst/>
          </a:prstGeom>
          <a:noFill/>
          <a:ln w="3175">
            <a:solidFill>
              <a:srgbClr val="181D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4642" y="1773694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부재중 전화 및 </a:t>
            </a:r>
            <a:r>
              <a:rPr lang="ko-KR" altLang="en-US" sz="11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전화상담건을</a:t>
            </a: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별도 관리하지 않고 있다</a:t>
            </a:r>
            <a:r>
              <a:rPr lang="en-US" altLang="ko-KR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.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4689894" y="2154929"/>
            <a:ext cx="4053180" cy="261610"/>
            <a:chOff x="4283969" y="2577108"/>
            <a:chExt cx="4053180" cy="261610"/>
          </a:xfrm>
        </p:grpSpPr>
        <p:sp>
          <p:nvSpPr>
            <p:cNvPr id="17" name="직사각형 16"/>
            <p:cNvSpPr/>
            <p:nvPr/>
          </p:nvSpPr>
          <p:spPr>
            <a:xfrm>
              <a:off x="4283969" y="2635905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48717" y="2577108"/>
              <a:ext cx="3888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예약 취소 및 </a:t>
              </a:r>
              <a:r>
                <a:rPr lang="ko-KR" altLang="en-US" sz="11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미방문</a:t>
              </a: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환자 관리를 하지 않고 있다</a:t>
              </a:r>
              <a:r>
                <a:rPr lang="en-US" altLang="ko-KR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.</a:t>
              </a: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689894" y="2536164"/>
            <a:ext cx="3117076" cy="261610"/>
            <a:chOff x="4283969" y="2577108"/>
            <a:chExt cx="3117076" cy="261610"/>
          </a:xfrm>
        </p:grpSpPr>
        <p:sp>
          <p:nvSpPr>
            <p:cNvPr id="23" name="직사각형 22"/>
            <p:cNvSpPr/>
            <p:nvPr/>
          </p:nvSpPr>
          <p:spPr>
            <a:xfrm>
              <a:off x="4283969" y="2635905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48717" y="2577108"/>
              <a:ext cx="29523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상담 및 관심항목 내역을 모두 공유하지 않고 있다</a:t>
              </a:r>
              <a:r>
                <a:rPr lang="en-US" altLang="ko-KR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.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4689894" y="2917399"/>
            <a:ext cx="4053180" cy="261610"/>
            <a:chOff x="4283969" y="2577108"/>
            <a:chExt cx="4053180" cy="261610"/>
          </a:xfrm>
        </p:grpSpPr>
        <p:sp>
          <p:nvSpPr>
            <p:cNvPr id="32" name="직사각형 31"/>
            <p:cNvSpPr/>
            <p:nvPr/>
          </p:nvSpPr>
          <p:spPr>
            <a:xfrm>
              <a:off x="4283969" y="2635905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48717" y="2577108"/>
              <a:ext cx="3888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상담 후 </a:t>
              </a:r>
              <a:r>
                <a:rPr lang="ko-KR" altLang="en-US" sz="11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티켓팅율이</a:t>
              </a: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저조 하다</a:t>
              </a:r>
              <a:r>
                <a:rPr lang="en-US" altLang="ko-KR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.</a:t>
              </a: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689894" y="3298634"/>
            <a:ext cx="4053180" cy="261610"/>
            <a:chOff x="4283969" y="2577108"/>
            <a:chExt cx="4053180" cy="261610"/>
          </a:xfrm>
        </p:grpSpPr>
        <p:sp>
          <p:nvSpPr>
            <p:cNvPr id="38" name="직사각형 37"/>
            <p:cNvSpPr/>
            <p:nvPr/>
          </p:nvSpPr>
          <p:spPr>
            <a:xfrm>
              <a:off x="4283969" y="2635905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48717" y="2577108"/>
              <a:ext cx="3888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환자별</a:t>
              </a: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등급 관리 혹은 </a:t>
              </a:r>
              <a:r>
                <a:rPr lang="en-US" altLang="ko-KR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VIP </a:t>
              </a: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환자에 대한 별도 관리를 </a:t>
              </a:r>
              <a:r>
                <a:rPr lang="ko-KR" altLang="en-US" sz="11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하고있지</a:t>
              </a: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않다</a:t>
              </a:r>
              <a:r>
                <a:rPr lang="en-US" altLang="ko-KR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.</a:t>
              </a: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689894" y="3679869"/>
            <a:ext cx="4032447" cy="261610"/>
            <a:chOff x="4283969" y="2577108"/>
            <a:chExt cx="4032447" cy="261610"/>
          </a:xfrm>
        </p:grpSpPr>
        <p:sp>
          <p:nvSpPr>
            <p:cNvPr id="14" name="직사각형 13"/>
            <p:cNvSpPr/>
            <p:nvPr/>
          </p:nvSpPr>
          <p:spPr>
            <a:xfrm>
              <a:off x="4283969" y="2635905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7984" y="2577108"/>
              <a:ext cx="3888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마케팅 효율 분석을 외부 업체에게만 맡기고 있다</a:t>
              </a:r>
              <a:r>
                <a:rPr lang="en-US" altLang="ko-KR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. 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4689894" y="4061104"/>
            <a:ext cx="4032447" cy="261610"/>
            <a:chOff x="4283969" y="2577108"/>
            <a:chExt cx="4032447" cy="261610"/>
          </a:xfrm>
        </p:grpSpPr>
        <p:sp>
          <p:nvSpPr>
            <p:cNvPr id="20" name="직사각형 19"/>
            <p:cNvSpPr/>
            <p:nvPr/>
          </p:nvSpPr>
          <p:spPr>
            <a:xfrm>
              <a:off x="4283969" y="2635905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27984" y="2577108"/>
              <a:ext cx="3888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초진</a:t>
              </a:r>
              <a:r>
                <a:rPr lang="en-US" altLang="ko-KR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/</a:t>
              </a: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재진 환자 비율을 파악하지 않고 있다</a:t>
              </a:r>
              <a:r>
                <a:rPr lang="en-US" altLang="ko-KR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.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689894" y="4442339"/>
            <a:ext cx="4032447" cy="261610"/>
            <a:chOff x="4283969" y="2577108"/>
            <a:chExt cx="4032447" cy="261610"/>
          </a:xfrm>
        </p:grpSpPr>
        <p:sp>
          <p:nvSpPr>
            <p:cNvPr id="26" name="직사각형 25"/>
            <p:cNvSpPr/>
            <p:nvPr/>
          </p:nvSpPr>
          <p:spPr>
            <a:xfrm>
              <a:off x="4283969" y="2635905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27984" y="2577108"/>
              <a:ext cx="3888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어떤 실장</a:t>
              </a:r>
              <a:r>
                <a:rPr lang="en-US" altLang="ko-KR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,</a:t>
              </a: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원장이 </a:t>
              </a:r>
              <a:r>
                <a:rPr lang="ko-KR" altLang="en-US" sz="11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한달에</a:t>
              </a: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ko-KR" altLang="en-US" sz="11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몇명의</a:t>
              </a: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환자와 상담했는지 알 수 없다</a:t>
              </a:r>
              <a:r>
                <a:rPr lang="en-US" altLang="ko-KR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.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4689894" y="4823574"/>
            <a:ext cx="4032447" cy="261610"/>
            <a:chOff x="4283969" y="2577108"/>
            <a:chExt cx="4032447" cy="261610"/>
          </a:xfrm>
        </p:grpSpPr>
        <p:sp>
          <p:nvSpPr>
            <p:cNvPr id="35" name="직사각형 34"/>
            <p:cNvSpPr/>
            <p:nvPr/>
          </p:nvSpPr>
          <p:spPr>
            <a:xfrm>
              <a:off x="4283969" y="2635905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27984" y="2577108"/>
              <a:ext cx="3888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우리병원에서 발생되는 </a:t>
              </a:r>
              <a:r>
                <a:rPr lang="ko-KR" altLang="en-US" sz="11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컴플레인의</a:t>
              </a: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원인에 대해 파악하지 않고 있다</a:t>
              </a:r>
              <a:r>
                <a:rPr lang="en-US" altLang="ko-KR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.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4689894" y="1312649"/>
            <a:ext cx="1765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rPr>
              <a:t>우리병원</a:t>
            </a: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진단 체크리스트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4710626" y="5739063"/>
            <a:ext cx="15121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&lt; </a:t>
            </a:r>
            <a:r>
              <a:rPr lang="ko-KR" altLang="en-US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체크 별 우리 병원 상황 </a:t>
            </a:r>
            <a:r>
              <a:rPr lang="en-US" altLang="ko-KR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&gt;</a:t>
            </a:r>
            <a:endParaRPr lang="ko-KR" altLang="en-US" sz="10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10627" y="584620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1~3</a:t>
            </a:r>
            <a:r>
              <a:rPr lang="ko-KR" altLang="en-US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개 이상 </a:t>
            </a:r>
            <a:r>
              <a:rPr lang="en-US" altLang="ko-KR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: </a:t>
            </a:r>
            <a:r>
              <a:rPr lang="ko-KR" altLang="en-US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완벽</a:t>
            </a:r>
            <a:r>
              <a:rPr lang="ko-KR" altLang="en-US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 </a:t>
            </a:r>
            <a:r>
              <a:rPr lang="en-US" altLang="ko-KR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/   3~5</a:t>
            </a:r>
            <a:r>
              <a:rPr lang="ko-KR" altLang="en-US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개 이상 </a:t>
            </a:r>
            <a:r>
              <a:rPr lang="en-US" altLang="ko-KR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: </a:t>
            </a:r>
            <a:r>
              <a:rPr lang="ko-KR" altLang="en-US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점검필요</a:t>
            </a:r>
            <a:r>
              <a:rPr lang="ko-KR" altLang="en-US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en-US" altLang="ko-KR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/  5~7</a:t>
            </a:r>
            <a:r>
              <a:rPr lang="ko-KR" altLang="en-US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개 이상 </a:t>
            </a:r>
            <a:r>
              <a:rPr lang="en-US" altLang="ko-KR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: </a:t>
            </a:r>
            <a:r>
              <a:rPr lang="ko-KR" altLang="en-US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보완필요</a:t>
            </a:r>
            <a:r>
              <a:rPr lang="ko-KR" altLang="en-US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en-US" altLang="ko-KR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/  8</a:t>
            </a:r>
            <a:r>
              <a:rPr lang="ko-KR" altLang="en-US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개 이상 </a:t>
            </a:r>
            <a:r>
              <a:rPr lang="en-US" altLang="ko-KR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: </a:t>
            </a:r>
            <a:r>
              <a:rPr lang="ko-KR" altLang="en-US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심각</a:t>
            </a:r>
            <a:r>
              <a:rPr lang="en-US" altLang="ko-KR" sz="1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 </a:t>
            </a:r>
            <a:endParaRPr lang="ko-KR" altLang="en-US" sz="10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C1C5E">
                  <a:alpha val="10588"/>
                </a:srgbClr>
              </a:clrFrom>
              <a:clrTo>
                <a:srgbClr val="1C1C5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6" y="211457"/>
            <a:ext cx="222708" cy="2476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79" y="2843235"/>
            <a:ext cx="2268489" cy="350100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67821" y="188640"/>
            <a:ext cx="460823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ko-KR" sz="1400" b="1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legaPro-Bold" pitchFamily="34" charset="0"/>
              </a:rPr>
              <a:t>How</a:t>
            </a:r>
            <a:r>
              <a:rPr lang="en-US" altLang="ko-KR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legaPro-Bold" pitchFamily="34" charset="0"/>
              </a:rPr>
              <a:t> to use </a:t>
            </a:r>
            <a:r>
              <a:rPr lang="en-US" altLang="ko-KR" sz="1400" b="1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AlegaPro-Bold" pitchFamily="34" charset="0"/>
              </a:rPr>
              <a:t>Smart CRM</a:t>
            </a:r>
            <a:endParaRPr lang="ko-KR" altLang="en-US" sz="1400" b="1" spc="-8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AlegaPro-Bold" pitchFamily="34" charset="0"/>
            </a:endParaRPr>
          </a:p>
        </p:txBody>
      </p:sp>
      <p:pic>
        <p:nvPicPr>
          <p:cNvPr id="40" name="Picture 2" descr="D:\메뉴얼\제안서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39" y="153902"/>
            <a:ext cx="682810" cy="6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60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20" y="2890265"/>
            <a:ext cx="5292080" cy="33470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5499" y="5081602"/>
            <a:ext cx="305981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경영컨설팅 노하우의</a:t>
            </a: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전문컨설턴트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와</a:t>
            </a:r>
            <a:endParaRPr lang="en-US" altLang="ko-KR" sz="14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 algn="r">
              <a:lnSpc>
                <a:spcPts val="1900"/>
              </a:lnSpc>
            </a:pP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CRM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전문인력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이</a:t>
            </a: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친절히</a:t>
            </a: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지원 해 드립니다</a:t>
            </a:r>
          </a:p>
        </p:txBody>
      </p:sp>
      <p:cxnSp>
        <p:nvCxnSpPr>
          <p:cNvPr id="65" name="직선 연결선 64"/>
          <p:cNvCxnSpPr/>
          <p:nvPr/>
        </p:nvCxnSpPr>
        <p:spPr>
          <a:xfrm flipH="1">
            <a:off x="6454490" y="2340816"/>
            <a:ext cx="353259" cy="5233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4932040" y="2677347"/>
            <a:ext cx="792088" cy="5760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645759" y="2528033"/>
            <a:ext cx="126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실전 활용방안 교육</a:t>
            </a:r>
            <a:endParaRPr lang="en-US" altLang="ko-KR" sz="12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cxnSp>
        <p:nvCxnSpPr>
          <p:cNvPr id="51" name="직선 연결선 50"/>
          <p:cNvCxnSpPr/>
          <p:nvPr/>
        </p:nvCxnSpPr>
        <p:spPr>
          <a:xfrm flipH="1" flipV="1">
            <a:off x="5671140" y="2107141"/>
            <a:ext cx="240097" cy="67674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타원 52"/>
          <p:cNvSpPr/>
          <p:nvPr/>
        </p:nvSpPr>
        <p:spPr>
          <a:xfrm>
            <a:off x="4884105" y="2632347"/>
            <a:ext cx="72008" cy="72008"/>
          </a:xfrm>
          <a:prstGeom prst="ellipse">
            <a:avLst/>
          </a:prstGeom>
          <a:solidFill>
            <a:srgbClr val="181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5635136" y="2071137"/>
            <a:ext cx="72008" cy="72008"/>
          </a:xfrm>
          <a:prstGeom prst="ellipse">
            <a:avLst/>
          </a:prstGeom>
          <a:solidFill>
            <a:srgbClr val="181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4539497" y="1807953"/>
            <a:ext cx="126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홈페이지 연동</a:t>
            </a:r>
            <a:endParaRPr lang="en-US" altLang="ko-KR" sz="12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6771745" y="2304812"/>
            <a:ext cx="72008" cy="72008"/>
          </a:xfrm>
          <a:prstGeom prst="ellipse">
            <a:avLst/>
          </a:prstGeom>
          <a:solidFill>
            <a:srgbClr val="181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6670514" y="1866182"/>
            <a:ext cx="126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이벤트 문자 디자인</a:t>
            </a:r>
            <a:endParaRPr lang="en-US" altLang="ko-KR" sz="12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무료제작</a:t>
            </a:r>
            <a:endParaRPr lang="en-US" altLang="ko-KR" sz="12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cxnSp>
        <p:nvCxnSpPr>
          <p:cNvPr id="70" name="직선 연결선 69"/>
          <p:cNvCxnSpPr/>
          <p:nvPr/>
        </p:nvCxnSpPr>
        <p:spPr>
          <a:xfrm flipV="1">
            <a:off x="6742522" y="3082107"/>
            <a:ext cx="792088" cy="35816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타원 70"/>
          <p:cNvSpPr/>
          <p:nvPr/>
        </p:nvSpPr>
        <p:spPr>
          <a:xfrm>
            <a:off x="7462602" y="3056918"/>
            <a:ext cx="72008" cy="72008"/>
          </a:xfrm>
          <a:prstGeom prst="ellipse">
            <a:avLst/>
          </a:prstGeom>
          <a:solidFill>
            <a:srgbClr val="181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7491825" y="2943608"/>
            <a:ext cx="126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전용 </a:t>
            </a:r>
            <a:r>
              <a:rPr lang="ko-KR" altLang="en-US" sz="12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콜센터</a:t>
            </a:r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운영</a:t>
            </a:r>
            <a:endParaRPr lang="en-US" altLang="ko-KR" sz="12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75447" cy="6398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9782" y="2122346"/>
            <a:ext cx="38125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1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는 솔루션 도입 후를 더 중요하게 생각합니다</a:t>
            </a:r>
            <a:r>
              <a:rPr lang="en-US" altLang="ko-KR" sz="11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.</a:t>
            </a:r>
            <a:endParaRPr lang="ko-KR" altLang="en-US" sz="1100" i="1" spc="-9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369" y="1124744"/>
            <a:ext cx="3308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ko-KR" sz="32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legaPro-Bold" pitchFamily="34" charset="0"/>
              </a:rPr>
              <a:t>Choice</a:t>
            </a:r>
          </a:p>
          <a:p>
            <a:pPr>
              <a:lnSpc>
                <a:spcPts val="3600"/>
              </a:lnSpc>
            </a:pPr>
            <a:r>
              <a:rPr lang="en-US" altLang="ko-KR" sz="4800" b="1" spc="-2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AlegaPro-Bold" pitchFamily="34" charset="0"/>
              </a:rPr>
              <a:t>Smart CRM</a:t>
            </a:r>
            <a:endParaRPr lang="ko-KR" altLang="en-US" sz="4800" b="1" spc="-2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AlegaPro-Bol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4064977"/>
            <a:ext cx="3411787" cy="103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ko-KR" sz="28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legaPro-Bold" pitchFamily="34" charset="0"/>
              </a:rPr>
              <a:t>why</a:t>
            </a:r>
            <a:r>
              <a:rPr lang="en-US" altLang="ko-KR" sz="3600" b="1" spc="-2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AlegaPro-Bold" pitchFamily="34" charset="0"/>
              </a:rPr>
              <a:t> No.1 </a:t>
            </a:r>
          </a:p>
          <a:p>
            <a:pPr algn="r">
              <a:lnSpc>
                <a:spcPts val="3600"/>
              </a:lnSpc>
            </a:pPr>
            <a:r>
              <a:rPr lang="en-US" altLang="ko-KR" sz="28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legaPro-Bold" pitchFamily="34" charset="0"/>
              </a:rPr>
              <a:t>why</a:t>
            </a:r>
            <a:r>
              <a:rPr lang="en-US" altLang="ko-KR" sz="3600" b="1" spc="-2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AlegaPro-Bold" pitchFamily="34" charset="0"/>
              </a:rPr>
              <a:t> Smart CRM</a:t>
            </a:r>
            <a:endParaRPr lang="ko-KR" altLang="en-US" sz="3600" b="1" spc="-2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AlegaPro-Bold" pitchFamily="34" charset="0"/>
            </a:endParaRPr>
          </a:p>
        </p:txBody>
      </p:sp>
      <p:pic>
        <p:nvPicPr>
          <p:cNvPr id="25" name="Picture 2" descr="D:\메뉴얼\제안서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4102"/>
            <a:ext cx="682810" cy="6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4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252520" cy="6858000"/>
          </a:xfrm>
          <a:prstGeom prst="rect">
            <a:avLst/>
          </a:prstGeom>
          <a:gradFill flip="none" rotWithShape="1">
            <a:gsLst>
              <a:gs pos="29000">
                <a:srgbClr val="181D61"/>
              </a:gs>
              <a:gs pos="100000">
                <a:srgbClr val="4A4DDA">
                  <a:lumMod val="67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5"/>
            <a:ext cx="1008112" cy="112102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2894140"/>
            <a:ext cx="6607886" cy="62773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6000" b="1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legaPro-Bold" pitchFamily="34" charset="0"/>
              </a:rPr>
              <a:t>Thank you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00173" y="3409836"/>
            <a:ext cx="1739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감사합니다</a:t>
            </a:r>
            <a:r>
              <a:rPr lang="en-US" altLang="ko-KR" sz="28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.</a:t>
            </a:r>
            <a:endParaRPr lang="ko-KR" altLang="en-US" sz="28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pic>
        <p:nvPicPr>
          <p:cNvPr id="10" name="Picture 2" descr="D:\메뉴얼\제안서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963612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6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369" y="1124744"/>
            <a:ext cx="4460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ko-KR" sz="32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legaPro-Bold" pitchFamily="34" charset="0"/>
              </a:rPr>
              <a:t>About</a:t>
            </a:r>
          </a:p>
          <a:p>
            <a:pPr>
              <a:lnSpc>
                <a:spcPts val="3600"/>
              </a:lnSpc>
            </a:pPr>
            <a:r>
              <a:rPr lang="en-US" altLang="ko-KR" sz="4800" b="1" spc="-2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AlegaPro-Bold" pitchFamily="34" charset="0"/>
              </a:rPr>
              <a:t>Smart CRM</a:t>
            </a:r>
            <a:endParaRPr lang="ko-KR" altLang="en-US" sz="4800" b="1" spc="-2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AlegaPro-Bold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75447" cy="639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372" y="2003716"/>
            <a:ext cx="38125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1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앞서가는 병원의 경쟁력</a:t>
            </a:r>
            <a:r>
              <a:rPr lang="en-US" altLang="ko-KR" sz="11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ko-KR" altLang="en-US" sz="11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스마트</a:t>
            </a:r>
            <a:r>
              <a:rPr lang="en-US" altLang="ko-KR" sz="11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CRM</a:t>
            </a:r>
            <a:r>
              <a:rPr lang="ko-KR" altLang="en-US" sz="11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을 만나보세요</a:t>
            </a:r>
            <a:r>
              <a:rPr lang="en-US" altLang="ko-KR" sz="1100" i="1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!</a:t>
            </a:r>
            <a:endParaRPr lang="ko-KR" altLang="en-US" sz="1100" i="1" spc="-9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grpSp>
        <p:nvGrpSpPr>
          <p:cNvPr id="94" name="그룹 93"/>
          <p:cNvGrpSpPr/>
          <p:nvPr/>
        </p:nvGrpSpPr>
        <p:grpSpPr>
          <a:xfrm>
            <a:off x="4499992" y="1124744"/>
            <a:ext cx="3486758" cy="344361"/>
            <a:chOff x="317042" y="3364831"/>
            <a:chExt cx="3486758" cy="344361"/>
          </a:xfrm>
        </p:grpSpPr>
        <p:sp>
          <p:nvSpPr>
            <p:cNvPr id="61" name="TextBox 60"/>
            <p:cNvSpPr txBox="1"/>
            <p:nvPr/>
          </p:nvSpPr>
          <p:spPr>
            <a:xfrm>
              <a:off x="971599" y="3390818"/>
              <a:ext cx="28322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국내 유일 </a:t>
              </a:r>
              <a:r>
                <a:rPr lang="ko-KR" altLang="en-US" sz="1300" spc="-11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행정안전부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보안인증 </a:t>
              </a:r>
              <a:r>
                <a:rPr lang="en-US" altLang="ko-KR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CRM</a:t>
              </a:r>
              <a:endParaRPr lang="ko-KR" altLang="en-US" sz="13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317042" y="3364831"/>
              <a:ext cx="720389" cy="344361"/>
              <a:chOff x="317043" y="3364831"/>
              <a:chExt cx="720389" cy="344361"/>
            </a:xfrm>
          </p:grpSpPr>
          <p:sp>
            <p:nvSpPr>
              <p:cNvPr id="60" name="타원 59"/>
              <p:cNvSpPr/>
              <p:nvPr/>
            </p:nvSpPr>
            <p:spPr>
              <a:xfrm>
                <a:off x="505057" y="3364831"/>
                <a:ext cx="344361" cy="344361"/>
              </a:xfrm>
              <a:prstGeom prst="ellipse">
                <a:avLst/>
              </a:prstGeom>
              <a:solidFill>
                <a:srgbClr val="1D24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17043" y="3367734"/>
                <a:ext cx="7203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spc="-15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eoSans" pitchFamily="50" charset="0"/>
                  </a:rPr>
                  <a:t>01</a:t>
                </a:r>
                <a:endParaRPr lang="ko-KR" altLang="en-US" sz="1600" b="1" spc="-2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eoSans" pitchFamily="50" charset="0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4499992" y="1683925"/>
            <a:ext cx="4392488" cy="344361"/>
            <a:chOff x="4572000" y="1548535"/>
            <a:chExt cx="4392488" cy="344361"/>
          </a:xfrm>
        </p:grpSpPr>
        <p:sp>
          <p:nvSpPr>
            <p:cNvPr id="66" name="TextBox 65"/>
            <p:cNvSpPr txBox="1"/>
            <p:nvPr/>
          </p:nvSpPr>
          <p:spPr>
            <a:xfrm>
              <a:off x="5226556" y="1559133"/>
              <a:ext cx="373793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전국 </a:t>
              </a:r>
              <a:r>
                <a:rPr lang="ko-KR" altLang="en-US" sz="1300" spc="-11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병의원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en-US" altLang="ko-KR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CRM </a:t>
              </a:r>
              <a:r>
                <a:rPr lang="ko-KR" altLang="en-US" sz="1300" spc="-11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사용율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en-US" altLang="ko-KR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1</a:t>
              </a: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위</a:t>
              </a:r>
              <a:r>
                <a:rPr lang="en-US" altLang="ko-KR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en-US" altLang="ko-KR" sz="11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(</a:t>
              </a:r>
              <a:r>
                <a:rPr lang="ko-KR" altLang="en-US" sz="11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전국 </a:t>
              </a:r>
              <a:r>
                <a:rPr lang="en-US" altLang="ko-KR" sz="11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700</a:t>
              </a:r>
              <a:r>
                <a:rPr lang="ko-KR" altLang="en-US" sz="11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여 </a:t>
              </a:r>
              <a:r>
                <a:rPr lang="ko-KR" altLang="en-US" sz="1100" spc="-11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병의원</a:t>
              </a:r>
              <a:r>
                <a:rPr lang="ko-KR" altLang="en-US" sz="11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en-US" altLang="ko-KR" sz="11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4,500</a:t>
              </a:r>
              <a:r>
                <a:rPr lang="ko-KR" altLang="en-US" sz="11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여 </a:t>
              </a:r>
              <a:r>
                <a:rPr lang="en-US" altLang="ko-KR" sz="11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User)</a:t>
              </a:r>
              <a:endParaRPr lang="ko-KR" altLang="en-US" sz="11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82" name="그룹 81"/>
            <p:cNvGrpSpPr/>
            <p:nvPr/>
          </p:nvGrpSpPr>
          <p:grpSpPr>
            <a:xfrm>
              <a:off x="4572000" y="1548535"/>
              <a:ext cx="720389" cy="344361"/>
              <a:chOff x="317043" y="3364831"/>
              <a:chExt cx="720389" cy="344361"/>
            </a:xfrm>
          </p:grpSpPr>
          <p:sp>
            <p:nvSpPr>
              <p:cNvPr id="83" name="타원 82"/>
              <p:cNvSpPr/>
              <p:nvPr/>
            </p:nvSpPr>
            <p:spPr>
              <a:xfrm>
                <a:off x="505057" y="3364831"/>
                <a:ext cx="344361" cy="344361"/>
              </a:xfrm>
              <a:prstGeom prst="ellipse">
                <a:avLst/>
              </a:prstGeom>
              <a:solidFill>
                <a:srgbClr val="1D24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17043" y="3367734"/>
                <a:ext cx="7203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spc="-15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eoSans" pitchFamily="50" charset="0"/>
                  </a:rPr>
                  <a:t>02</a:t>
                </a:r>
                <a:endParaRPr lang="ko-KR" altLang="en-US" sz="1600" b="1" spc="-2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eoSans" pitchFamily="50" charset="0"/>
                </a:endParaRPr>
              </a:p>
            </p:txBody>
          </p:sp>
        </p:grpSp>
      </p:grpSp>
      <p:grpSp>
        <p:nvGrpSpPr>
          <p:cNvPr id="92" name="그룹 91"/>
          <p:cNvGrpSpPr/>
          <p:nvPr/>
        </p:nvGrpSpPr>
        <p:grpSpPr>
          <a:xfrm>
            <a:off x="4499992" y="2243106"/>
            <a:ext cx="4288501" cy="344361"/>
            <a:chOff x="317042" y="4872032"/>
            <a:chExt cx="4288501" cy="344361"/>
          </a:xfrm>
        </p:grpSpPr>
        <p:sp>
          <p:nvSpPr>
            <p:cNvPr id="70" name="TextBox 69"/>
            <p:cNvSpPr txBox="1"/>
            <p:nvPr/>
          </p:nvSpPr>
          <p:spPr>
            <a:xfrm>
              <a:off x="971599" y="4888752"/>
              <a:ext cx="3633944" cy="310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예약관리에서 소개자 관리까지 한번에</a:t>
              </a:r>
              <a:endParaRPr lang="en-US" altLang="ko-KR" sz="13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85" name="그룹 84"/>
            <p:cNvGrpSpPr/>
            <p:nvPr/>
          </p:nvGrpSpPr>
          <p:grpSpPr>
            <a:xfrm>
              <a:off x="317042" y="4872032"/>
              <a:ext cx="720389" cy="344361"/>
              <a:chOff x="317043" y="3364831"/>
              <a:chExt cx="720389" cy="344361"/>
            </a:xfrm>
          </p:grpSpPr>
          <p:sp>
            <p:nvSpPr>
              <p:cNvPr id="86" name="타원 85"/>
              <p:cNvSpPr/>
              <p:nvPr/>
            </p:nvSpPr>
            <p:spPr>
              <a:xfrm>
                <a:off x="505057" y="3364831"/>
                <a:ext cx="344361" cy="344361"/>
              </a:xfrm>
              <a:prstGeom prst="ellipse">
                <a:avLst/>
              </a:prstGeom>
              <a:solidFill>
                <a:srgbClr val="1D24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17043" y="3367734"/>
                <a:ext cx="7203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spc="-15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eoSans" pitchFamily="50" charset="0"/>
                  </a:rPr>
                  <a:t>03</a:t>
                </a:r>
                <a:endParaRPr lang="ko-KR" altLang="en-US" sz="1600" b="1" spc="-2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eoSans" pitchFamily="50" charset="0"/>
                </a:endParaRPr>
              </a:p>
            </p:txBody>
          </p:sp>
        </p:grpSp>
      </p:grpSp>
      <p:grpSp>
        <p:nvGrpSpPr>
          <p:cNvPr id="91" name="그룹 90"/>
          <p:cNvGrpSpPr/>
          <p:nvPr/>
        </p:nvGrpSpPr>
        <p:grpSpPr>
          <a:xfrm>
            <a:off x="4499992" y="2802287"/>
            <a:ext cx="4000469" cy="344361"/>
            <a:chOff x="317042" y="5570364"/>
            <a:chExt cx="4000469" cy="344361"/>
          </a:xfrm>
        </p:grpSpPr>
        <p:sp>
          <p:nvSpPr>
            <p:cNvPr id="73" name="TextBox 72"/>
            <p:cNvSpPr txBox="1"/>
            <p:nvPr/>
          </p:nvSpPr>
          <p:spPr>
            <a:xfrm>
              <a:off x="971599" y="5580961"/>
              <a:ext cx="33459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3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병원 업무환경에 적합한 프로세스 확립</a:t>
              </a:r>
            </a:p>
          </p:txBody>
        </p:sp>
        <p:grpSp>
          <p:nvGrpSpPr>
            <p:cNvPr id="88" name="그룹 87"/>
            <p:cNvGrpSpPr/>
            <p:nvPr/>
          </p:nvGrpSpPr>
          <p:grpSpPr>
            <a:xfrm>
              <a:off x="317042" y="5570364"/>
              <a:ext cx="720389" cy="344361"/>
              <a:chOff x="317043" y="3364831"/>
              <a:chExt cx="720389" cy="344361"/>
            </a:xfrm>
          </p:grpSpPr>
          <p:sp>
            <p:nvSpPr>
              <p:cNvPr id="89" name="타원 88"/>
              <p:cNvSpPr/>
              <p:nvPr/>
            </p:nvSpPr>
            <p:spPr>
              <a:xfrm>
                <a:off x="505057" y="3364831"/>
                <a:ext cx="344361" cy="344361"/>
              </a:xfrm>
              <a:prstGeom prst="ellipse">
                <a:avLst/>
              </a:prstGeom>
              <a:solidFill>
                <a:srgbClr val="1D24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17043" y="3367734"/>
                <a:ext cx="7203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spc="-15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eoSans" pitchFamily="50" charset="0"/>
                  </a:rPr>
                  <a:t>04</a:t>
                </a:r>
                <a:endParaRPr lang="ko-KR" altLang="en-US" sz="1600" b="1" spc="-2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NeoSans" pitchFamily="50" charset="0"/>
                </a:endParaRPr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718"/>
          <a:stretch/>
        </p:blipFill>
        <p:spPr>
          <a:xfrm>
            <a:off x="709004" y="3573016"/>
            <a:ext cx="7725993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4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3418" y="1250737"/>
            <a:ext cx="8677165" cy="3384376"/>
          </a:xfrm>
          <a:prstGeom prst="rect">
            <a:avLst/>
          </a:prstGeom>
          <a:solidFill>
            <a:srgbClr val="FBFBFB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467821" y="188640"/>
            <a:ext cx="460823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ko-KR" sz="1400" b="1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legaPro-Bold" pitchFamily="34" charset="0"/>
              </a:rPr>
              <a:t>How</a:t>
            </a:r>
            <a:r>
              <a:rPr lang="en-US" altLang="ko-KR" sz="1400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AlegaPro-Bold" pitchFamily="34" charset="0"/>
              </a:rPr>
              <a:t>  </a:t>
            </a:r>
            <a:r>
              <a:rPr lang="en-US" altLang="ko-KR" sz="1400" b="1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AlegaPro-Bold" pitchFamily="34" charset="0"/>
              </a:rPr>
              <a:t>Smart CRM</a:t>
            </a:r>
            <a:endParaRPr lang="ko-KR" altLang="en-US" sz="1400" b="1" spc="-8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AlegaPro-Bold" pitchFamily="34" charset="0"/>
            </a:endParaRPr>
          </a:p>
        </p:txBody>
      </p:sp>
      <p:pic>
        <p:nvPicPr>
          <p:cNvPr id="143" name="그림 14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1C1C5E">
                  <a:alpha val="10588"/>
                </a:srgbClr>
              </a:clrFrom>
              <a:clrTo>
                <a:srgbClr val="1C1C5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6" y="211457"/>
            <a:ext cx="222708" cy="24765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1059974" y="2010823"/>
            <a:ext cx="7024053" cy="1864205"/>
            <a:chOff x="860315" y="2007377"/>
            <a:chExt cx="7024053" cy="1864205"/>
          </a:xfrm>
        </p:grpSpPr>
        <p:cxnSp>
          <p:nvCxnSpPr>
            <p:cNvPr id="50" name="직선 연결선 49"/>
            <p:cNvCxnSpPr/>
            <p:nvPr/>
          </p:nvCxnSpPr>
          <p:spPr>
            <a:xfrm>
              <a:off x="860315" y="2503430"/>
              <a:ext cx="702405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타원 50"/>
            <p:cNvSpPr/>
            <p:nvPr/>
          </p:nvSpPr>
          <p:spPr>
            <a:xfrm>
              <a:off x="1256794" y="2437247"/>
              <a:ext cx="144016" cy="1440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32758" y="2007377"/>
              <a:ext cx="79208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kern="1500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전화문의</a:t>
              </a:r>
              <a:endParaRPr lang="en-US" altLang="ko-KR" sz="1300" kern="1500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1984074" y="2007377"/>
              <a:ext cx="792088" cy="573886"/>
              <a:chOff x="2118280" y="2788931"/>
              <a:chExt cx="792088" cy="573886"/>
            </a:xfrm>
          </p:grpSpPr>
          <p:sp>
            <p:nvSpPr>
              <p:cNvPr id="54" name="타원 53"/>
              <p:cNvSpPr/>
              <p:nvPr/>
            </p:nvSpPr>
            <p:spPr>
              <a:xfrm>
                <a:off x="2442316" y="3218801"/>
                <a:ext cx="144016" cy="1440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118280" y="2788931"/>
                <a:ext cx="79208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300" kern="1500" spc="-13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예약</a:t>
                </a:r>
                <a:endParaRPr lang="en-US" altLang="ko-KR" sz="1300" kern="1500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3107398" y="2007377"/>
              <a:ext cx="792088" cy="573886"/>
              <a:chOff x="3227203" y="2788931"/>
              <a:chExt cx="792088" cy="573886"/>
            </a:xfrm>
          </p:grpSpPr>
          <p:sp>
            <p:nvSpPr>
              <p:cNvPr id="57" name="타원 56"/>
              <p:cNvSpPr/>
              <p:nvPr/>
            </p:nvSpPr>
            <p:spPr>
              <a:xfrm>
                <a:off x="3551239" y="3218801"/>
                <a:ext cx="144016" cy="1440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227203" y="2788931"/>
                <a:ext cx="79208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300" kern="1500" spc="-13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방문상담</a:t>
                </a:r>
                <a:endParaRPr lang="en-US" altLang="ko-KR" sz="1300" kern="1500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4230722" y="2007377"/>
              <a:ext cx="792088" cy="573886"/>
              <a:chOff x="4336126" y="2788931"/>
              <a:chExt cx="792088" cy="573886"/>
            </a:xfrm>
          </p:grpSpPr>
          <p:sp>
            <p:nvSpPr>
              <p:cNvPr id="60" name="타원 59"/>
              <p:cNvSpPr/>
              <p:nvPr/>
            </p:nvSpPr>
            <p:spPr>
              <a:xfrm>
                <a:off x="4660162" y="3218801"/>
                <a:ext cx="144016" cy="1440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336126" y="2788931"/>
                <a:ext cx="79208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300" kern="1500" spc="-13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진료</a:t>
                </a:r>
                <a:endParaRPr lang="en-US" altLang="ko-KR" sz="1300" kern="1500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grpSp>
          <p:nvGrpSpPr>
            <p:cNvPr id="63" name="그룹 62"/>
            <p:cNvGrpSpPr/>
            <p:nvPr/>
          </p:nvGrpSpPr>
          <p:grpSpPr>
            <a:xfrm>
              <a:off x="5354046" y="2007377"/>
              <a:ext cx="1080120" cy="573886"/>
              <a:chOff x="5445049" y="2788931"/>
              <a:chExt cx="1080120" cy="573886"/>
            </a:xfrm>
          </p:grpSpPr>
          <p:sp>
            <p:nvSpPr>
              <p:cNvPr id="64" name="타원 63"/>
              <p:cNvSpPr/>
              <p:nvPr/>
            </p:nvSpPr>
            <p:spPr>
              <a:xfrm>
                <a:off x="5913101" y="3218801"/>
                <a:ext cx="144016" cy="14401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45049" y="2788931"/>
                <a:ext cx="108012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300" kern="1500" spc="-13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기존환자관리</a:t>
                </a:r>
                <a:endParaRPr lang="en-US" altLang="ko-KR" sz="1300" kern="1500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cxnSp>
          <p:nvCxnSpPr>
            <p:cNvPr id="69" name="직선 연결선 68"/>
            <p:cNvCxnSpPr/>
            <p:nvPr/>
          </p:nvCxnSpPr>
          <p:spPr>
            <a:xfrm>
              <a:off x="1854460" y="2719454"/>
              <a:ext cx="0" cy="44349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직사각형 69"/>
            <p:cNvSpPr/>
            <p:nvPr/>
          </p:nvSpPr>
          <p:spPr>
            <a:xfrm>
              <a:off x="1423289" y="3162950"/>
              <a:ext cx="862343" cy="7086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16702" y="3217184"/>
              <a:ext cx="87551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효과적인 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endParaRPr>
            </a:p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전화응대를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endParaRPr>
            </a:p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위한</a:t>
              </a:r>
              <a:r>
                <a:rPr lang="en-US" altLang="ko-KR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 </a:t>
              </a:r>
              <a:r>
                <a:rPr lang="ko-KR" altLang="en-US" sz="1100" kern="1500" spc="-12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콜관리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  <p:cxnSp>
          <p:nvCxnSpPr>
            <p:cNvPr id="83" name="직선 연결선 82"/>
            <p:cNvCxnSpPr/>
            <p:nvPr/>
          </p:nvCxnSpPr>
          <p:spPr>
            <a:xfrm>
              <a:off x="2974974" y="2719454"/>
              <a:ext cx="0" cy="44349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직사각형 83"/>
            <p:cNvSpPr/>
            <p:nvPr/>
          </p:nvSpPr>
          <p:spPr>
            <a:xfrm>
              <a:off x="2543803" y="3162950"/>
              <a:ext cx="862343" cy="7086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501212" y="3217184"/>
              <a:ext cx="9475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예약환지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이탈방지를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위한  </a:t>
              </a:r>
              <a:r>
                <a:rPr lang="ko-KR" altLang="en-US" sz="1100" kern="1500" spc="-12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리콜관리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cxnSp>
          <p:nvCxnSpPr>
            <p:cNvPr id="87" name="직선 연결선 86"/>
            <p:cNvCxnSpPr/>
            <p:nvPr/>
          </p:nvCxnSpPr>
          <p:spPr>
            <a:xfrm>
              <a:off x="4131492" y="2719454"/>
              <a:ext cx="0" cy="44349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직사각형 87"/>
            <p:cNvSpPr/>
            <p:nvPr/>
          </p:nvSpPr>
          <p:spPr>
            <a:xfrm>
              <a:off x="3700321" y="3162950"/>
              <a:ext cx="862343" cy="7086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657730" y="3217184"/>
              <a:ext cx="9475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kern="1500" spc="-12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티켓팅</a:t>
              </a:r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 향상을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위한 상담고객관리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cxnSp>
          <p:nvCxnSpPr>
            <p:cNvPr id="90" name="직선 연결선 89"/>
            <p:cNvCxnSpPr/>
            <p:nvPr/>
          </p:nvCxnSpPr>
          <p:spPr>
            <a:xfrm>
              <a:off x="5288010" y="2719454"/>
              <a:ext cx="0" cy="44349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직사각형 90"/>
            <p:cNvSpPr/>
            <p:nvPr/>
          </p:nvSpPr>
          <p:spPr>
            <a:xfrm>
              <a:off x="4856839" y="3162950"/>
              <a:ext cx="862343" cy="7086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14248" y="3217184"/>
              <a:ext cx="9475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재 </a:t>
              </a:r>
              <a:r>
                <a:rPr lang="ko-KR" altLang="en-US" sz="1100" kern="1500" spc="-12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내원을</a:t>
              </a:r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 위한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정기관리 및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사후관리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cxnSp>
          <p:nvCxnSpPr>
            <p:cNvPr id="94" name="직선 연결선 93"/>
            <p:cNvCxnSpPr/>
            <p:nvPr/>
          </p:nvCxnSpPr>
          <p:spPr>
            <a:xfrm>
              <a:off x="6444526" y="2719454"/>
              <a:ext cx="0" cy="44349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직사각형 94"/>
            <p:cNvSpPr/>
            <p:nvPr/>
          </p:nvSpPr>
          <p:spPr>
            <a:xfrm>
              <a:off x="6013355" y="3162950"/>
              <a:ext cx="862343" cy="7086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70764" y="3217184"/>
              <a:ext cx="9475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추가매출을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위한 소개자 및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/>
              <a:r>
                <a:rPr lang="ko-KR" altLang="en-US" sz="11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기존환자관리</a:t>
              </a:r>
              <a:endParaRPr lang="en-US" altLang="ko-KR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97" name="타원 96"/>
            <p:cNvSpPr/>
            <p:nvPr/>
          </p:nvSpPr>
          <p:spPr>
            <a:xfrm>
              <a:off x="7233458" y="2437247"/>
              <a:ext cx="144016" cy="144016"/>
            </a:xfrm>
            <a:prstGeom prst="ellipse">
              <a:avLst/>
            </a:prstGeom>
            <a:solidFill>
              <a:srgbClr val="1D247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65406" y="2719454"/>
              <a:ext cx="108012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kern="1500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Bold" pitchFamily="18" charset="-127"/>
                  <a:ea typeface="KoPub돋움체 Bold" pitchFamily="18" charset="-127"/>
                </a:rPr>
                <a:t>경영성과 측정</a:t>
              </a:r>
              <a:endParaRPr lang="en-US" altLang="ko-KR" sz="1300" kern="1500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575556" y="5569495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Bold" pitchFamily="18" charset="-127"/>
                <a:ea typeface="KoPub돋움체 Bold" pitchFamily="18" charset="-127"/>
              </a:rPr>
              <a:t>신규 전화부터 기존환자 관리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를 위한 병원 프로세스 구축과 </a:t>
            </a: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Bold" pitchFamily="18" charset="-127"/>
                <a:ea typeface="KoPub돋움체 Bold" pitchFamily="18" charset="-127"/>
              </a:rPr>
              <a:t>단계별 프로세스 수립</a:t>
            </a: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Bold" pitchFamily="18" charset="-127"/>
                <a:ea typeface="KoPub돋움체 Bold" pitchFamily="18" charset="-127"/>
              </a:rPr>
              <a:t>, 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Bold" pitchFamily="18" charset="-127"/>
                <a:ea typeface="KoPub돋움체 Bold" pitchFamily="18" charset="-127"/>
              </a:rPr>
              <a:t>이탈환자 관리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로</a:t>
            </a: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병원의 경영성과 측정</a:t>
            </a:r>
            <a:r>
              <a:rPr lang="en-US" altLang="ko-KR" sz="1400" i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!</a:t>
            </a:r>
            <a:endParaRPr lang="ko-KR" altLang="en-US" sz="14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102" name="이등변 삼각형 101"/>
          <p:cNvSpPr/>
          <p:nvPr/>
        </p:nvSpPr>
        <p:spPr>
          <a:xfrm rot="10800000">
            <a:off x="3494350" y="5047031"/>
            <a:ext cx="2155301" cy="216024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67821" y="369531"/>
            <a:ext cx="19899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1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고객관리 기능을 직접 확인 해 보세요</a:t>
            </a:r>
            <a:r>
              <a:rPr lang="en-US" altLang="ko-KR" sz="1100" i="1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!</a:t>
            </a:r>
            <a:endParaRPr lang="ko-KR" altLang="en-US" sz="1100" i="1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pic>
        <p:nvPicPr>
          <p:cNvPr id="2050" name="Picture 2" descr="D:\메뉴얼\제안서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39" y="153902"/>
            <a:ext cx="682810" cy="6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5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직선 연결선 77"/>
          <p:cNvCxnSpPr/>
          <p:nvPr/>
        </p:nvCxnSpPr>
        <p:spPr>
          <a:xfrm>
            <a:off x="4114519" y="3187127"/>
            <a:ext cx="327010" cy="797168"/>
          </a:xfrm>
          <a:prstGeom prst="line">
            <a:avLst/>
          </a:prstGeom>
          <a:ln w="3175">
            <a:solidFill>
              <a:srgbClr val="1D2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>
            <a:off x="1856893" y="4355107"/>
            <a:ext cx="298362" cy="71368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758"/>
          <a:stretch/>
        </p:blipFill>
        <p:spPr>
          <a:xfrm>
            <a:off x="1094235" y="4880851"/>
            <a:ext cx="3235677" cy="1977149"/>
          </a:xfrm>
          <a:prstGeom prst="rect">
            <a:avLst/>
          </a:prstGeom>
          <a:effectLst>
            <a:outerShdw blurRad="203200" dist="50800" dir="5400000" algn="ctr" rotWithShape="0">
              <a:schemeClr val="bg1">
                <a:lumMod val="75000"/>
                <a:alpha val="94000"/>
              </a:scheme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18"/>
          <a:stretch/>
        </p:blipFill>
        <p:spPr>
          <a:xfrm>
            <a:off x="3669490" y="3769574"/>
            <a:ext cx="4790942" cy="3088426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323528" y="716567"/>
            <a:ext cx="321348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eoSans" pitchFamily="50" charset="0"/>
                <a:ea typeface="KoPub돋움체 Medium" pitchFamily="18" charset="-127"/>
              </a:rPr>
              <a:t>POINT 01</a:t>
            </a:r>
            <a:r>
              <a:rPr lang="en-US" altLang="ko-KR" sz="16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eoSans" pitchFamily="50" charset="0"/>
                <a:ea typeface="KoPub돋움체 Medium" pitchFamily="18" charset="-127"/>
              </a:rPr>
              <a:t>. </a:t>
            </a:r>
          </a:p>
          <a:p>
            <a:pPr>
              <a:lnSpc>
                <a:spcPts val="2200"/>
              </a:lnSpc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전화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: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효율적인 </a:t>
            </a:r>
            <a:r>
              <a:rPr lang="ko-KR" altLang="en-US" sz="1600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콜관리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 및 성과 측정</a:t>
            </a:r>
            <a:endParaRPr lang="ko-KR" altLang="en-US" sz="16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grpSp>
        <p:nvGrpSpPr>
          <p:cNvPr id="107" name="그룹 106"/>
          <p:cNvGrpSpPr/>
          <p:nvPr/>
        </p:nvGrpSpPr>
        <p:grpSpPr>
          <a:xfrm>
            <a:off x="454305" y="1448922"/>
            <a:ext cx="2394266" cy="261610"/>
            <a:chOff x="4355976" y="692696"/>
            <a:chExt cx="2394266" cy="261610"/>
          </a:xfrm>
        </p:grpSpPr>
        <p:sp>
          <p:nvSpPr>
            <p:cNvPr id="108" name="직사각형 107"/>
            <p:cNvSpPr/>
            <p:nvPr/>
          </p:nvSpPr>
          <p:spPr>
            <a:xfrm>
              <a:off x="4355976" y="751493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499992" y="692696"/>
              <a:ext cx="2250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수신</a:t>
              </a:r>
              <a:r>
                <a:rPr lang="en-US" altLang="ko-KR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/</a:t>
              </a:r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발신</a:t>
              </a:r>
              <a:r>
                <a:rPr lang="en-US" altLang="ko-KR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/</a:t>
              </a:r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통화</a:t>
              </a:r>
              <a:r>
                <a:rPr lang="en-US" altLang="ko-KR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/</a:t>
              </a:r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부재 기록</a:t>
              </a:r>
            </a:p>
          </p:txBody>
        </p:sp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763581"/>
              <a:ext cx="157335" cy="119841"/>
            </a:xfrm>
            <a:prstGeom prst="rect">
              <a:avLst/>
            </a:prstGeom>
          </p:spPr>
        </p:pic>
      </p:grpSp>
      <p:grpSp>
        <p:nvGrpSpPr>
          <p:cNvPr id="111" name="그룹 110"/>
          <p:cNvGrpSpPr/>
          <p:nvPr/>
        </p:nvGrpSpPr>
        <p:grpSpPr>
          <a:xfrm>
            <a:off x="454305" y="1751299"/>
            <a:ext cx="2754306" cy="261610"/>
            <a:chOff x="4355976" y="951945"/>
            <a:chExt cx="2754306" cy="261610"/>
          </a:xfrm>
        </p:grpSpPr>
        <p:sp>
          <p:nvSpPr>
            <p:cNvPr id="112" name="직사각형 111"/>
            <p:cNvSpPr/>
            <p:nvPr/>
          </p:nvSpPr>
          <p:spPr>
            <a:xfrm>
              <a:off x="4355976" y="1010742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499992" y="951945"/>
              <a:ext cx="26102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고객정보 확인</a:t>
              </a:r>
            </a:p>
          </p:txBody>
        </p:sp>
        <p:pic>
          <p:nvPicPr>
            <p:cNvPr id="114" name="그림 1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1022830"/>
              <a:ext cx="157335" cy="119841"/>
            </a:xfrm>
            <a:prstGeom prst="rect">
              <a:avLst/>
            </a:prstGeom>
          </p:spPr>
        </p:pic>
      </p:grpSp>
      <p:grpSp>
        <p:nvGrpSpPr>
          <p:cNvPr id="115" name="그룹 114"/>
          <p:cNvGrpSpPr/>
          <p:nvPr/>
        </p:nvGrpSpPr>
        <p:grpSpPr>
          <a:xfrm>
            <a:off x="454305" y="2053676"/>
            <a:ext cx="2394266" cy="261610"/>
            <a:chOff x="4355976" y="1211194"/>
            <a:chExt cx="2394266" cy="261610"/>
          </a:xfrm>
        </p:grpSpPr>
        <p:sp>
          <p:nvSpPr>
            <p:cNvPr id="116" name="직사각형 115"/>
            <p:cNvSpPr/>
            <p:nvPr/>
          </p:nvSpPr>
          <p:spPr>
            <a:xfrm>
              <a:off x="4355976" y="1269991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99992" y="1211194"/>
              <a:ext cx="2250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12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상담자별</a:t>
              </a:r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성과측정 및 결과값 통계</a:t>
              </a:r>
            </a:p>
          </p:txBody>
        </p:sp>
        <p:pic>
          <p:nvPicPr>
            <p:cNvPr id="118" name="그림 1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1282079"/>
              <a:ext cx="157335" cy="119841"/>
            </a:xfrm>
            <a:prstGeom prst="rect">
              <a:avLst/>
            </a:prstGeom>
          </p:spPr>
        </p:pic>
      </p:grpSp>
      <p:pic>
        <p:nvPicPr>
          <p:cNvPr id="68" name="그림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5" y="332656"/>
            <a:ext cx="270869" cy="301206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3648627" y="2852657"/>
            <a:ext cx="936104" cy="364343"/>
          </a:xfrm>
          <a:prstGeom prst="rect">
            <a:avLst/>
          </a:prstGeom>
          <a:solidFill>
            <a:srgbClr val="1D2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094236" y="3990764"/>
            <a:ext cx="936104" cy="3643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2155255" y="3933056"/>
            <a:ext cx="160642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kern="1500" spc="-12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부재콜</a:t>
            </a:r>
            <a:r>
              <a:rPr lang="ko-KR" altLang="en-US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확인 불가</a:t>
            </a:r>
            <a:endParaRPr lang="en-US" altLang="ko-KR" sz="1100" kern="1500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고객확인 불가</a:t>
            </a:r>
            <a:endParaRPr lang="en-US" altLang="ko-KR" sz="1100" kern="1500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성과측정 불가</a:t>
            </a:r>
            <a:endParaRPr lang="en-US" altLang="ko-KR" sz="1100" kern="1500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69322" y="3990764"/>
            <a:ext cx="118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Neo Sans" pitchFamily="2" charset="0"/>
                <a:ea typeface="KoPub돋움체 Medium" pitchFamily="18" charset="-127"/>
              </a:rPr>
              <a:t>Before</a:t>
            </a:r>
            <a:endParaRPr lang="ko-KR" altLang="en-US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Neo Sans" pitchFamily="2" charset="0"/>
              <a:ea typeface="KoPub돋움체 Medium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32245" y="2834773"/>
            <a:ext cx="1185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Neo Sans" pitchFamily="2" charset="0"/>
                <a:ea typeface="KoPub돋움체 Medium" pitchFamily="18" charset="-127"/>
              </a:rPr>
              <a:t>After</a:t>
            </a:r>
            <a:endParaRPr lang="ko-KR" altLang="en-US" sz="20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Neo Sans" pitchFamily="2" charset="0"/>
              <a:ea typeface="KoPub돋움체 Medium" pitchFamily="18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01741" y="2703968"/>
            <a:ext cx="2514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부재 및 </a:t>
            </a:r>
            <a:r>
              <a:rPr lang="ko-KR" altLang="en-US" sz="1200" kern="1500" spc="-12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재콜</a:t>
            </a:r>
            <a:r>
              <a:rPr lang="ko-KR" altLang="en-US" sz="12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관리</a:t>
            </a:r>
            <a:endParaRPr lang="en-US" altLang="ko-KR" sz="1200" kern="1500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고객인적 정보 및 진료기록 확인</a:t>
            </a:r>
            <a:endParaRPr lang="en-US" altLang="ko-KR" sz="1200" kern="1500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성과측정</a:t>
            </a:r>
            <a:endParaRPr lang="en-US" altLang="ko-KR" sz="1200" kern="1500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1837" y="360148"/>
            <a:ext cx="1295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AlegaPro-Bold" pitchFamily="34" charset="0"/>
              </a:rPr>
              <a:t>How  to use Smart CRM</a:t>
            </a:r>
            <a:endParaRPr lang="ko-KR" altLang="en-US" sz="1000" b="1" spc="-7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AlegaPro-Bold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299571" y="1292718"/>
            <a:ext cx="4644925" cy="703817"/>
            <a:chOff x="3806975" y="1292718"/>
            <a:chExt cx="4644925" cy="703817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4736326" y="1572888"/>
              <a:ext cx="0" cy="227068"/>
            </a:xfrm>
            <a:prstGeom prst="line">
              <a:avLst/>
            </a:prstGeom>
            <a:ln w="6350">
              <a:solidFill>
                <a:srgbClr val="1D2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3806975" y="1569975"/>
              <a:ext cx="464492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/>
            <p:cNvGrpSpPr/>
            <p:nvPr/>
          </p:nvGrpSpPr>
          <p:grpSpPr>
            <a:xfrm>
              <a:off x="4041103" y="1292718"/>
              <a:ext cx="695223" cy="328726"/>
              <a:chOff x="3590898" y="1556792"/>
              <a:chExt cx="695223" cy="328726"/>
            </a:xfrm>
          </p:grpSpPr>
          <p:sp>
            <p:nvSpPr>
              <p:cNvPr id="66" name="타원 65"/>
              <p:cNvSpPr/>
              <p:nvPr/>
            </p:nvSpPr>
            <p:spPr>
              <a:xfrm>
                <a:off x="3890892" y="1790282"/>
                <a:ext cx="95236" cy="95236"/>
              </a:xfrm>
              <a:prstGeom prst="ellipse">
                <a:avLst/>
              </a:prstGeom>
              <a:solidFill>
                <a:srgbClr val="1D24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590898" y="1556792"/>
                <a:ext cx="6952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8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1D2479"/>
                    </a:solidFill>
                    <a:latin typeface="KoPub돋움체 Bold" pitchFamily="18" charset="-127"/>
                    <a:ea typeface="KoPub돋움체 Bold" pitchFamily="18" charset="-127"/>
                  </a:rPr>
                  <a:t>전화문의</a:t>
                </a:r>
                <a:endParaRPr lang="en-US" altLang="ko-KR" sz="800" kern="1500" spc="-8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Bold" pitchFamily="18" charset="-127"/>
                  <a:ea typeface="KoPub돋움체 Bold" pitchFamily="18" charset="-127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4843644" y="1292718"/>
              <a:ext cx="523799" cy="328726"/>
              <a:chOff x="4371833" y="1556792"/>
              <a:chExt cx="523799" cy="328726"/>
            </a:xfrm>
          </p:grpSpPr>
          <p:sp>
            <p:nvSpPr>
              <p:cNvPr id="64" name="타원 63"/>
              <p:cNvSpPr/>
              <p:nvPr/>
            </p:nvSpPr>
            <p:spPr>
              <a:xfrm>
                <a:off x="4586114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71833" y="1556792"/>
                <a:ext cx="5237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예약</a:t>
                </a:r>
                <a:endParaRPr lang="en-US" altLang="ko-KR" sz="800" kern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5474761" y="1292718"/>
              <a:ext cx="523799" cy="328726"/>
              <a:chOff x="5114675" y="1556792"/>
              <a:chExt cx="523799" cy="328726"/>
            </a:xfrm>
          </p:grpSpPr>
          <p:sp>
            <p:nvSpPr>
              <p:cNvPr id="62" name="타원 61"/>
              <p:cNvSpPr/>
              <p:nvPr/>
            </p:nvSpPr>
            <p:spPr>
              <a:xfrm>
                <a:off x="5328956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114675" y="1556792"/>
                <a:ext cx="5237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9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방문상담</a:t>
                </a:r>
                <a:endParaRPr lang="en-US" altLang="ko-KR" sz="800" kern="1500" spc="-9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6105878" y="1292718"/>
              <a:ext cx="523799" cy="328726"/>
              <a:chOff x="5857515" y="1556792"/>
              <a:chExt cx="523799" cy="328726"/>
            </a:xfrm>
          </p:grpSpPr>
          <p:sp>
            <p:nvSpPr>
              <p:cNvPr id="60" name="타원 59"/>
              <p:cNvSpPr/>
              <p:nvPr/>
            </p:nvSpPr>
            <p:spPr>
              <a:xfrm>
                <a:off x="6071796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857515" y="1556792"/>
                <a:ext cx="5237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11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진료</a:t>
                </a:r>
                <a:endParaRPr lang="en-US" altLang="ko-KR" sz="800" kern="15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6736995" y="1292718"/>
              <a:ext cx="714271" cy="328726"/>
              <a:chOff x="6600357" y="1556792"/>
              <a:chExt cx="714271" cy="328726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6909874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600357" y="1556792"/>
                <a:ext cx="71427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7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기존환자관리</a:t>
                </a:r>
                <a:endParaRPr lang="en-US" altLang="ko-KR" sz="8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4608820" y="1781091"/>
              <a:ext cx="14069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kern="1500" spc="-9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효율적인 </a:t>
              </a:r>
              <a:r>
                <a:rPr lang="ko-KR" altLang="en-US" sz="800" kern="1500" spc="-9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콜관리</a:t>
              </a:r>
              <a:r>
                <a:rPr lang="ko-KR" altLang="en-US" sz="800" kern="1500" spc="-9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 및 성과측정</a:t>
              </a:r>
              <a:endParaRPr lang="en-US" altLang="ko-KR" sz="800" kern="15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7558583" y="1292718"/>
              <a:ext cx="782743" cy="328726"/>
              <a:chOff x="7558583" y="1292718"/>
              <a:chExt cx="782743" cy="328726"/>
            </a:xfrm>
          </p:grpSpPr>
          <p:sp>
            <p:nvSpPr>
              <p:cNvPr id="70" name="타원 69"/>
              <p:cNvSpPr/>
              <p:nvPr/>
            </p:nvSpPr>
            <p:spPr>
              <a:xfrm>
                <a:off x="7902336" y="1526208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7558583" y="1292718"/>
                <a:ext cx="78274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7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경영성과 측정</a:t>
                </a:r>
                <a:endParaRPr lang="en-US" altLang="ko-KR" sz="8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</p:grpSp>
      <p:sp>
        <p:nvSpPr>
          <p:cNvPr id="9" name="직사각형 8"/>
          <p:cNvSpPr/>
          <p:nvPr/>
        </p:nvSpPr>
        <p:spPr>
          <a:xfrm>
            <a:off x="4914630" y="4557703"/>
            <a:ext cx="2300662" cy="1512168"/>
          </a:xfrm>
          <a:prstGeom prst="rect">
            <a:avLst/>
          </a:prstGeom>
          <a:solidFill>
            <a:schemeClr val="tx1">
              <a:lumMod val="95000"/>
              <a:lumOff val="5000"/>
              <a:alpha val="85000"/>
            </a:schemeClr>
          </a:solidFill>
          <a:ln w="38100" cap="sq" cmpd="sng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625254" y="4725144"/>
            <a:ext cx="879414" cy="661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08" y="4843251"/>
            <a:ext cx="408707" cy="425055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4700783" y="5386413"/>
            <a:ext cx="272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rPr>
              <a:t>홍길동</a:t>
            </a:r>
            <a:endParaRPr lang="en-US" altLang="ko-KR" sz="1200" kern="1500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 algn="ctr"/>
            <a:r>
              <a:rPr lang="en-US" altLang="ko-KR" sz="12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rPr>
              <a:t>010-0000-0000</a:t>
            </a:r>
          </a:p>
          <a:p>
            <a:pPr algn="ctr"/>
            <a:r>
              <a:rPr lang="ko-KR" altLang="en-US" sz="12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rPr>
              <a:t>전화가 수신되었습니다</a:t>
            </a:r>
            <a:r>
              <a:rPr lang="en-US" altLang="ko-KR" sz="12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rPr>
              <a:t>.</a:t>
            </a:r>
          </a:p>
        </p:txBody>
      </p:sp>
      <p:pic>
        <p:nvPicPr>
          <p:cNvPr id="81" name="Picture 2" descr="D:\메뉴얼\제안서\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39" y="153902"/>
            <a:ext cx="682810" cy="6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0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323528" y="716567"/>
            <a:ext cx="321348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eoSans" pitchFamily="50" charset="0"/>
                <a:ea typeface="KoPub돋움체 Medium" pitchFamily="18" charset="-127"/>
              </a:rPr>
              <a:t>POINT 02</a:t>
            </a:r>
            <a:r>
              <a:rPr lang="en-US" altLang="ko-KR" sz="16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eoSans" pitchFamily="50" charset="0"/>
                <a:ea typeface="KoPub돋움체 Medium" pitchFamily="18" charset="-127"/>
              </a:rPr>
              <a:t>. </a:t>
            </a:r>
          </a:p>
          <a:p>
            <a:pPr>
              <a:lnSpc>
                <a:spcPts val="2200"/>
              </a:lnSpc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예약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: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업무의 자동화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,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예약 </a:t>
            </a:r>
            <a:r>
              <a:rPr lang="ko-KR" altLang="en-US" sz="1600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취소율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 감소</a:t>
            </a:r>
            <a:endParaRPr lang="ko-KR" altLang="en-US" sz="16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grpSp>
        <p:nvGrpSpPr>
          <p:cNvPr id="107" name="그룹 106"/>
          <p:cNvGrpSpPr/>
          <p:nvPr/>
        </p:nvGrpSpPr>
        <p:grpSpPr>
          <a:xfrm>
            <a:off x="454305" y="1448922"/>
            <a:ext cx="2394266" cy="261610"/>
            <a:chOff x="4355976" y="692696"/>
            <a:chExt cx="2394266" cy="261610"/>
          </a:xfrm>
        </p:grpSpPr>
        <p:sp>
          <p:nvSpPr>
            <p:cNvPr id="108" name="직사각형 107"/>
            <p:cNvSpPr/>
            <p:nvPr/>
          </p:nvSpPr>
          <p:spPr>
            <a:xfrm>
              <a:off x="4355976" y="751493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499992" y="692696"/>
              <a:ext cx="2250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자동예약 문자발송 </a:t>
              </a:r>
              <a:r>
                <a:rPr lang="en-US" altLang="ko-KR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(</a:t>
              </a:r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초</a:t>
              </a:r>
              <a:r>
                <a:rPr lang="en-US" altLang="ko-KR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/</a:t>
              </a:r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재진 자동구분</a:t>
              </a:r>
              <a:r>
                <a:rPr lang="en-US" altLang="ko-KR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)</a:t>
              </a:r>
              <a:endParaRPr lang="ko-KR" altLang="en-US" sz="11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763581"/>
              <a:ext cx="157335" cy="119841"/>
            </a:xfrm>
            <a:prstGeom prst="rect">
              <a:avLst/>
            </a:prstGeom>
          </p:spPr>
        </p:pic>
      </p:grpSp>
      <p:grpSp>
        <p:nvGrpSpPr>
          <p:cNvPr id="111" name="그룹 110"/>
          <p:cNvGrpSpPr/>
          <p:nvPr/>
        </p:nvGrpSpPr>
        <p:grpSpPr>
          <a:xfrm>
            <a:off x="454305" y="1752778"/>
            <a:ext cx="2754306" cy="261610"/>
            <a:chOff x="4355976" y="951945"/>
            <a:chExt cx="2754306" cy="261610"/>
          </a:xfrm>
        </p:grpSpPr>
        <p:sp>
          <p:nvSpPr>
            <p:cNvPr id="112" name="직사각형 111"/>
            <p:cNvSpPr/>
            <p:nvPr/>
          </p:nvSpPr>
          <p:spPr>
            <a:xfrm>
              <a:off x="4355976" y="1010742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499992" y="951945"/>
              <a:ext cx="26102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약도 및 </a:t>
              </a:r>
              <a:r>
                <a:rPr lang="en-US" altLang="ko-KR" sz="11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MMS </a:t>
              </a:r>
              <a:r>
                <a:rPr lang="ko-KR" altLang="en-US" sz="11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문자발송</a:t>
              </a:r>
            </a:p>
          </p:txBody>
        </p:sp>
        <p:pic>
          <p:nvPicPr>
            <p:cNvPr id="114" name="그림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1022830"/>
              <a:ext cx="157335" cy="119841"/>
            </a:xfrm>
            <a:prstGeom prst="rect">
              <a:avLst/>
            </a:prstGeom>
          </p:spPr>
        </p:pic>
      </p:grpSp>
      <p:grpSp>
        <p:nvGrpSpPr>
          <p:cNvPr id="115" name="그룹 114"/>
          <p:cNvGrpSpPr/>
          <p:nvPr/>
        </p:nvGrpSpPr>
        <p:grpSpPr>
          <a:xfrm>
            <a:off x="454305" y="2056634"/>
            <a:ext cx="2394266" cy="261610"/>
            <a:chOff x="4355976" y="1211194"/>
            <a:chExt cx="2394266" cy="261610"/>
          </a:xfrm>
        </p:grpSpPr>
        <p:sp>
          <p:nvSpPr>
            <p:cNvPr id="116" name="직사각형 115"/>
            <p:cNvSpPr/>
            <p:nvPr/>
          </p:nvSpPr>
          <p:spPr>
            <a:xfrm>
              <a:off x="4355976" y="1269991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99992" y="1211194"/>
              <a:ext cx="2250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spc="-8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One Click</a:t>
              </a:r>
              <a:r>
                <a:rPr lang="en-US" altLang="ko-KR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예약입력</a:t>
              </a:r>
            </a:p>
          </p:txBody>
        </p:sp>
        <p:pic>
          <p:nvPicPr>
            <p:cNvPr id="118" name="그림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1282079"/>
              <a:ext cx="157335" cy="119841"/>
            </a:xfrm>
            <a:prstGeom prst="rect">
              <a:avLst/>
            </a:prstGeom>
          </p:spPr>
        </p:pic>
      </p:grpSp>
      <p:pic>
        <p:nvPicPr>
          <p:cNvPr id="68" name="그림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5" y="332656"/>
            <a:ext cx="270869" cy="301206"/>
          </a:xfrm>
          <a:prstGeom prst="rect">
            <a:avLst/>
          </a:prstGeom>
        </p:spPr>
      </p:pic>
      <p:grpSp>
        <p:nvGrpSpPr>
          <p:cNvPr id="73" name="그룹 72"/>
          <p:cNvGrpSpPr/>
          <p:nvPr/>
        </p:nvGrpSpPr>
        <p:grpSpPr>
          <a:xfrm>
            <a:off x="454305" y="2360490"/>
            <a:ext cx="2394266" cy="261610"/>
            <a:chOff x="4355976" y="1211194"/>
            <a:chExt cx="2394266" cy="261610"/>
          </a:xfrm>
        </p:grpSpPr>
        <p:sp>
          <p:nvSpPr>
            <p:cNvPr id="86" name="직사각형 85"/>
            <p:cNvSpPr/>
            <p:nvPr/>
          </p:nvSpPr>
          <p:spPr>
            <a:xfrm>
              <a:off x="4355976" y="1269991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99992" y="1211194"/>
              <a:ext cx="2250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취소환자 자동문자 및 </a:t>
              </a:r>
              <a:r>
                <a:rPr lang="ko-KR" altLang="en-US" sz="1100" spc="-12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리콜관리</a:t>
              </a:r>
              <a:endParaRPr lang="ko-KR" altLang="en-US" sz="11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1282079"/>
              <a:ext cx="157335" cy="119841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4299571" y="1292718"/>
            <a:ext cx="4644925" cy="914131"/>
            <a:chOff x="4316563" y="1292718"/>
            <a:chExt cx="4644925" cy="914131"/>
          </a:xfrm>
        </p:grpSpPr>
        <p:cxnSp>
          <p:nvCxnSpPr>
            <p:cNvPr id="24" name="직선 연결선 23"/>
            <p:cNvCxnSpPr/>
            <p:nvPr/>
          </p:nvCxnSpPr>
          <p:spPr>
            <a:xfrm>
              <a:off x="4316563" y="1569975"/>
              <a:ext cx="464492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타원 65"/>
            <p:cNvSpPr/>
            <p:nvPr/>
          </p:nvSpPr>
          <p:spPr>
            <a:xfrm>
              <a:off x="4850685" y="1526208"/>
              <a:ext cx="95236" cy="952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50691" y="1292718"/>
              <a:ext cx="6952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kern="1500" spc="-8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전화문의</a:t>
              </a:r>
              <a:endParaRPr lang="en-US" altLang="ko-KR" sz="800" kern="15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64" name="타원 63"/>
            <p:cNvSpPr/>
            <p:nvPr/>
          </p:nvSpPr>
          <p:spPr>
            <a:xfrm>
              <a:off x="5567513" y="1526208"/>
              <a:ext cx="95236" cy="95236"/>
            </a:xfrm>
            <a:prstGeom prst="ellipse">
              <a:avLst/>
            </a:prstGeom>
            <a:solidFill>
              <a:srgbClr val="1D2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53232" y="1292718"/>
              <a:ext cx="5237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kern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Bold" pitchFamily="18" charset="-127"/>
                  <a:ea typeface="KoPub돋움체 Bold" pitchFamily="18" charset="-127"/>
                </a:rPr>
                <a:t>예약</a:t>
              </a:r>
              <a:endParaRPr lang="en-US" altLang="ko-KR" sz="800" kern="15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5984349" y="1292718"/>
              <a:ext cx="523799" cy="328726"/>
              <a:chOff x="5114675" y="1556792"/>
              <a:chExt cx="523799" cy="328726"/>
            </a:xfrm>
          </p:grpSpPr>
          <p:sp>
            <p:nvSpPr>
              <p:cNvPr id="62" name="타원 61"/>
              <p:cNvSpPr/>
              <p:nvPr/>
            </p:nvSpPr>
            <p:spPr>
              <a:xfrm>
                <a:off x="5328956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114675" y="1556792"/>
                <a:ext cx="5237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9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방문상담</a:t>
                </a:r>
                <a:endParaRPr lang="en-US" altLang="ko-KR" sz="800" kern="1500" spc="-9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6615466" y="1292718"/>
              <a:ext cx="523799" cy="328726"/>
              <a:chOff x="5857515" y="1556792"/>
              <a:chExt cx="523799" cy="328726"/>
            </a:xfrm>
          </p:grpSpPr>
          <p:sp>
            <p:nvSpPr>
              <p:cNvPr id="60" name="타원 59"/>
              <p:cNvSpPr/>
              <p:nvPr/>
            </p:nvSpPr>
            <p:spPr>
              <a:xfrm>
                <a:off x="6071796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857515" y="1556792"/>
                <a:ext cx="5237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11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진료</a:t>
                </a:r>
                <a:endParaRPr lang="en-US" altLang="ko-KR" sz="800" kern="15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7246583" y="1292718"/>
              <a:ext cx="714271" cy="328726"/>
              <a:chOff x="6600357" y="1556792"/>
              <a:chExt cx="714271" cy="328726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6909874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600357" y="1556792"/>
                <a:ext cx="71427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7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기존환자관리</a:t>
                </a:r>
                <a:endParaRPr lang="en-US" altLang="ko-KR" sz="8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cxnSp>
          <p:nvCxnSpPr>
            <p:cNvPr id="141" name="직선 연결선 140"/>
            <p:cNvCxnSpPr/>
            <p:nvPr/>
          </p:nvCxnSpPr>
          <p:spPr>
            <a:xfrm>
              <a:off x="5901117" y="1572888"/>
              <a:ext cx="0" cy="227068"/>
            </a:xfrm>
            <a:prstGeom prst="line">
              <a:avLst/>
            </a:prstGeom>
            <a:ln w="6350">
              <a:solidFill>
                <a:srgbClr val="1D2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5773610" y="1781091"/>
              <a:ext cx="1497557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ko-KR" altLang="en-US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예약환자</a:t>
              </a:r>
              <a:r>
                <a:rPr lang="en-US" altLang="ko-KR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ko-KR" altLang="en-US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이탈방지를</a:t>
              </a:r>
              <a:r>
                <a:rPr lang="en-US" altLang="ko-KR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ko-KR" altLang="en-US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위한</a:t>
              </a:r>
              <a:r>
                <a:rPr lang="en-US" altLang="ko-KR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ko-KR" altLang="en-US" sz="800" kern="1500" spc="-6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리콜관리</a:t>
              </a:r>
              <a:endParaRPr lang="en-US" altLang="ko-KR" sz="800" kern="1500" spc="-6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>
                <a:lnSpc>
                  <a:spcPts val="1300"/>
                </a:lnSpc>
              </a:pPr>
              <a:r>
                <a:rPr lang="ko-KR" altLang="en-US" sz="1000" kern="1500" spc="-6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Bold" pitchFamily="18" charset="-127"/>
                  <a:ea typeface="KoPub돋움체 Bold" pitchFamily="18" charset="-127"/>
                </a:rPr>
                <a:t>방문율</a:t>
              </a:r>
              <a:r>
                <a:rPr lang="ko-KR" altLang="en-US" sz="10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Bold" pitchFamily="18" charset="-127"/>
                  <a:ea typeface="KoPub돋움체 Bold" pitchFamily="18" charset="-127"/>
                </a:rPr>
                <a:t> </a:t>
              </a:r>
              <a:r>
                <a:rPr lang="en-US" altLang="ko-KR" sz="10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Bold" pitchFamily="18" charset="-127"/>
                  <a:ea typeface="KoPub돋움체 Bold" pitchFamily="18" charset="-127"/>
                </a:rPr>
                <a:t>25% UP</a:t>
              </a:r>
              <a:r>
                <a:rPr lang="en-US" altLang="ko-KR" sz="1000" i="1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Bold" pitchFamily="18" charset="-127"/>
                  <a:ea typeface="KoPub돋움체 Bold" pitchFamily="18" charset="-127"/>
                </a:rPr>
                <a:t>!</a:t>
              </a:r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8068171" y="1292718"/>
              <a:ext cx="782743" cy="328726"/>
              <a:chOff x="7558583" y="1292718"/>
              <a:chExt cx="782743" cy="328726"/>
            </a:xfrm>
          </p:grpSpPr>
          <p:sp>
            <p:nvSpPr>
              <p:cNvPr id="81" name="타원 80"/>
              <p:cNvSpPr/>
              <p:nvPr/>
            </p:nvSpPr>
            <p:spPr>
              <a:xfrm>
                <a:off x="7902336" y="1526208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558583" y="1292718"/>
                <a:ext cx="78274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7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경영성과 측정</a:t>
                </a:r>
                <a:endParaRPr lang="en-US" altLang="ko-KR" sz="8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</p:grpSp>
      <p:sp>
        <p:nvSpPr>
          <p:cNvPr id="133" name="타원 132"/>
          <p:cNvSpPr/>
          <p:nvPr/>
        </p:nvSpPr>
        <p:spPr>
          <a:xfrm>
            <a:off x="710739" y="3149482"/>
            <a:ext cx="490729" cy="490729"/>
          </a:xfrm>
          <a:prstGeom prst="ellipse">
            <a:avLst/>
          </a:prstGeom>
          <a:solidFill>
            <a:srgbClr val="1D2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TextBox 133"/>
          <p:cNvSpPr txBox="1"/>
          <p:nvPr/>
        </p:nvSpPr>
        <p:spPr>
          <a:xfrm>
            <a:off x="1255642" y="3284934"/>
            <a:ext cx="1804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사용자 편의에 맞는 화면구성</a:t>
            </a:r>
            <a:endParaRPr lang="en-US" altLang="ko-KR" sz="1200" kern="1500" spc="-12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6" y="3298822"/>
            <a:ext cx="287868" cy="263111"/>
          </a:xfrm>
          <a:prstGeom prst="rect">
            <a:avLst/>
          </a:prstGeom>
        </p:spPr>
      </p:pic>
      <p:cxnSp>
        <p:nvCxnSpPr>
          <p:cNvPr id="137" name="직선 연결선 136"/>
          <p:cNvCxnSpPr/>
          <p:nvPr/>
        </p:nvCxnSpPr>
        <p:spPr>
          <a:xfrm>
            <a:off x="955359" y="3531246"/>
            <a:ext cx="0" cy="581247"/>
          </a:xfrm>
          <a:prstGeom prst="line">
            <a:avLst/>
          </a:prstGeom>
          <a:ln w="12700">
            <a:solidFill>
              <a:srgbClr val="1D2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477964" y="3817285"/>
            <a:ext cx="2644454" cy="2837308"/>
            <a:chOff x="477964" y="3817285"/>
            <a:chExt cx="2644454" cy="2837308"/>
          </a:xfrm>
        </p:grpSpPr>
        <p:pic>
          <p:nvPicPr>
            <p:cNvPr id="136" name="그림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64" y="5251244"/>
              <a:ext cx="2644453" cy="1403349"/>
            </a:xfrm>
            <a:prstGeom prst="rect">
              <a:avLst/>
            </a:prstGeom>
          </p:spPr>
        </p:pic>
        <p:pic>
          <p:nvPicPr>
            <p:cNvPr id="138" name="그림 1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64" y="3817285"/>
              <a:ext cx="2644454" cy="1403350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3392841" y="3149482"/>
            <a:ext cx="2501387" cy="3708518"/>
            <a:chOff x="3392840" y="3149482"/>
            <a:chExt cx="2501387" cy="3708518"/>
          </a:xfrm>
        </p:grpSpPr>
        <p:cxnSp>
          <p:nvCxnSpPr>
            <p:cNvPr id="90" name="직선 연결선 89"/>
            <p:cNvCxnSpPr/>
            <p:nvPr/>
          </p:nvCxnSpPr>
          <p:spPr>
            <a:xfrm>
              <a:off x="4156828" y="3505702"/>
              <a:ext cx="0" cy="581247"/>
            </a:xfrm>
            <a:prstGeom prst="line">
              <a:avLst/>
            </a:prstGeom>
            <a:ln w="12700">
              <a:solidFill>
                <a:srgbClr val="1D2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481"/>
            <a:stretch/>
          </p:blipFill>
          <p:spPr>
            <a:xfrm>
              <a:off x="3392840" y="3817285"/>
              <a:ext cx="2501387" cy="3040715"/>
            </a:xfrm>
            <a:prstGeom prst="rect">
              <a:avLst/>
            </a:prstGeom>
          </p:spPr>
        </p:pic>
        <p:sp>
          <p:nvSpPr>
            <p:cNvPr id="125" name="이등변 삼각형 124"/>
            <p:cNvSpPr/>
            <p:nvPr/>
          </p:nvSpPr>
          <p:spPr>
            <a:xfrm rot="9000000">
              <a:off x="5422285" y="6531654"/>
              <a:ext cx="173921" cy="169858"/>
            </a:xfrm>
            <a:prstGeom prst="triangle">
              <a:avLst/>
            </a:prstGeom>
            <a:solidFill>
              <a:srgbClr val="181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타원 128"/>
            <p:cNvSpPr/>
            <p:nvPr/>
          </p:nvSpPr>
          <p:spPr>
            <a:xfrm>
              <a:off x="3911464" y="3149482"/>
              <a:ext cx="490729" cy="490729"/>
            </a:xfrm>
            <a:prstGeom prst="ellipse">
              <a:avLst/>
            </a:prstGeom>
            <a:solidFill>
              <a:srgbClr val="1D2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0" name="그림 1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451" y="3313182"/>
              <a:ext cx="214755" cy="169418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4456367" y="3259391"/>
              <a:ext cx="1164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예약 시 자동문자</a:t>
              </a:r>
              <a:endParaRPr lang="en-US" altLang="ko-KR" sz="12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91" name="모서리가 둥근 직사각형 90"/>
            <p:cNvSpPr/>
            <p:nvPr/>
          </p:nvSpPr>
          <p:spPr>
            <a:xfrm>
              <a:off x="3665160" y="4565820"/>
              <a:ext cx="1934406" cy="508917"/>
            </a:xfrm>
            <a:prstGeom prst="roundRect">
              <a:avLst/>
            </a:prstGeom>
            <a:solidFill>
              <a:srgbClr val="181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D2479"/>
                </a:solidFill>
              </a:endParaRPr>
            </a:p>
          </p:txBody>
        </p:sp>
        <p:sp>
          <p:nvSpPr>
            <p:cNvPr id="92" name="모서리가 둥근 직사각형 91"/>
            <p:cNvSpPr/>
            <p:nvPr/>
          </p:nvSpPr>
          <p:spPr>
            <a:xfrm>
              <a:off x="3665160" y="6112527"/>
              <a:ext cx="1934406" cy="508917"/>
            </a:xfrm>
            <a:prstGeom prst="roundRect">
              <a:avLst/>
            </a:prstGeom>
            <a:solidFill>
              <a:srgbClr val="181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D2479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665160" y="4710962"/>
              <a:ext cx="1934406" cy="1630508"/>
            </a:xfrm>
            <a:prstGeom prst="rect">
              <a:avLst/>
            </a:prstGeom>
            <a:solidFill>
              <a:srgbClr val="181D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368" y="5301208"/>
              <a:ext cx="1218915" cy="1218915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3700768" y="4612979"/>
              <a:ext cx="1898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[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스마트성형외과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]</a:t>
              </a:r>
            </a:p>
            <a:p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***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님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, 7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월 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27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일 오후 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1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시로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예약되셨습니다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^^ 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아래 약도를 참고하여 찾아오시면</a:t>
              </a:r>
              <a:endParaRPr lang="en-US" altLang="ko-KR" sz="9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쉽습니다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!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164650" y="3089258"/>
            <a:ext cx="2501387" cy="3768742"/>
            <a:chOff x="6164650" y="3089258"/>
            <a:chExt cx="2501387" cy="3768742"/>
          </a:xfrm>
        </p:grpSpPr>
        <p:cxnSp>
          <p:nvCxnSpPr>
            <p:cNvPr id="89" name="직선 연결선 88"/>
            <p:cNvCxnSpPr/>
            <p:nvPr/>
          </p:nvCxnSpPr>
          <p:spPr>
            <a:xfrm>
              <a:off x="6888640" y="3436954"/>
              <a:ext cx="0" cy="581247"/>
            </a:xfrm>
            <a:prstGeom prst="line">
              <a:avLst/>
            </a:prstGeom>
            <a:ln w="12700">
              <a:solidFill>
                <a:srgbClr val="1D2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481"/>
            <a:stretch/>
          </p:blipFill>
          <p:spPr>
            <a:xfrm>
              <a:off x="6164650" y="3817285"/>
              <a:ext cx="2501387" cy="3040715"/>
            </a:xfrm>
            <a:prstGeom prst="rect">
              <a:avLst/>
            </a:prstGeom>
          </p:spPr>
        </p:pic>
        <p:sp>
          <p:nvSpPr>
            <p:cNvPr id="149" name="모서리가 둥근 직사각형 148"/>
            <p:cNvSpPr/>
            <p:nvPr/>
          </p:nvSpPr>
          <p:spPr>
            <a:xfrm>
              <a:off x="6465789" y="6118081"/>
              <a:ext cx="1934406" cy="508917"/>
            </a:xfrm>
            <a:prstGeom prst="roundRect">
              <a:avLst/>
            </a:prstGeom>
            <a:solidFill>
              <a:srgbClr val="181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D2479"/>
                </a:solidFill>
              </a:endParaRPr>
            </a:p>
          </p:txBody>
        </p:sp>
        <p:sp>
          <p:nvSpPr>
            <p:cNvPr id="150" name="모서리가 둥근 직사각형 149"/>
            <p:cNvSpPr/>
            <p:nvPr/>
          </p:nvSpPr>
          <p:spPr>
            <a:xfrm>
              <a:off x="6465789" y="6189027"/>
              <a:ext cx="1934406" cy="508917"/>
            </a:xfrm>
            <a:prstGeom prst="roundRect">
              <a:avLst/>
            </a:prstGeom>
            <a:solidFill>
              <a:srgbClr val="181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D2479"/>
                </a:solidFill>
              </a:endParaRPr>
            </a:p>
          </p:txBody>
        </p:sp>
        <p:sp>
          <p:nvSpPr>
            <p:cNvPr id="147" name="모서리가 둥근 직사각형 146"/>
            <p:cNvSpPr/>
            <p:nvPr/>
          </p:nvSpPr>
          <p:spPr>
            <a:xfrm>
              <a:off x="6461378" y="5485563"/>
              <a:ext cx="1934406" cy="508917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D2479"/>
                </a:solidFill>
              </a:endParaRPr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6461378" y="5644809"/>
              <a:ext cx="1934406" cy="2340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모서리가 둥근 직사각형 122"/>
            <p:cNvSpPr/>
            <p:nvPr/>
          </p:nvSpPr>
          <p:spPr>
            <a:xfrm>
              <a:off x="6448140" y="4573078"/>
              <a:ext cx="1934406" cy="508917"/>
            </a:xfrm>
            <a:prstGeom prst="roundRect">
              <a:avLst/>
            </a:prstGeom>
            <a:solidFill>
              <a:srgbClr val="181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D2479"/>
                </a:solidFill>
              </a:endParaRPr>
            </a:p>
          </p:txBody>
        </p:sp>
        <p:sp>
          <p:nvSpPr>
            <p:cNvPr id="140" name="모서리가 둥근 직사각형 139"/>
            <p:cNvSpPr/>
            <p:nvPr/>
          </p:nvSpPr>
          <p:spPr>
            <a:xfrm>
              <a:off x="6448140" y="4882447"/>
              <a:ext cx="1934406" cy="508917"/>
            </a:xfrm>
            <a:prstGeom prst="roundRect">
              <a:avLst/>
            </a:prstGeom>
            <a:solidFill>
              <a:srgbClr val="181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D2479"/>
                </a:solidFill>
              </a:endParaRP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6448140" y="4718220"/>
              <a:ext cx="1934406" cy="418685"/>
            </a:xfrm>
            <a:prstGeom prst="rect">
              <a:avLst/>
            </a:prstGeom>
            <a:solidFill>
              <a:srgbClr val="181D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이등변 삼각형 95"/>
            <p:cNvSpPr/>
            <p:nvPr/>
          </p:nvSpPr>
          <p:spPr>
            <a:xfrm rot="9000000">
              <a:off x="8224301" y="5291412"/>
              <a:ext cx="173921" cy="169858"/>
            </a:xfrm>
            <a:prstGeom prst="triangle">
              <a:avLst/>
            </a:prstGeom>
            <a:solidFill>
              <a:srgbClr val="181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531109" y="4654877"/>
              <a:ext cx="1777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[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스마트성형외과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]</a:t>
              </a:r>
            </a:p>
            <a:p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***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님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! 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예약날짜에 내원하지 않으셔서 여유가 되는 날을 알려주시면 다시 재 예약 잡아드리겠습니다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!</a:t>
              </a:r>
            </a:p>
          </p:txBody>
        </p:sp>
        <p:sp>
          <p:nvSpPr>
            <p:cNvPr id="100" name="이등변 삼각형 99"/>
            <p:cNvSpPr/>
            <p:nvPr/>
          </p:nvSpPr>
          <p:spPr>
            <a:xfrm rot="12600000">
              <a:off x="6459063" y="5900233"/>
              <a:ext cx="173921" cy="169858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531109" y="5553731"/>
              <a:ext cx="1570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7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월 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29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일 오후 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3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시로 다시</a:t>
              </a:r>
              <a:endParaRPr lang="en-US" altLang="ko-KR" sz="9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endParaRPr>
            </a:p>
            <a:p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예약 잡아주세요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itchFamily="18" charset="-127"/>
                  <a:ea typeface="KoPub돋움체 Bold" pitchFamily="18" charset="-127"/>
                </a:rPr>
                <a:t>~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531109" y="6150801"/>
              <a:ext cx="166237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[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스마트성형외과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]</a:t>
              </a:r>
            </a:p>
            <a:p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***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님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 7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월 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29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일 오후 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3</a:t>
              </a:r>
              <a:r>
                <a:rPr lang="ko-KR" altLang="en-US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시로 진료예약 되셨습니다</a:t>
              </a:r>
              <a:r>
                <a:rPr lang="en-US" altLang="ko-KR" sz="9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^^</a:t>
              </a:r>
            </a:p>
          </p:txBody>
        </p:sp>
        <p:sp>
          <p:nvSpPr>
            <p:cNvPr id="119" name="타원 118"/>
            <p:cNvSpPr/>
            <p:nvPr/>
          </p:nvSpPr>
          <p:spPr>
            <a:xfrm>
              <a:off x="6631930" y="3149482"/>
              <a:ext cx="490729" cy="490729"/>
            </a:xfrm>
            <a:prstGeom prst="ellipse">
              <a:avLst/>
            </a:prstGeom>
            <a:solidFill>
              <a:srgbClr val="1D2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176833" y="3089258"/>
              <a:ext cx="13993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2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취소환자 및</a:t>
              </a:r>
              <a:endParaRPr lang="en-US" altLang="ko-KR" sz="12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>
                <a:lnSpc>
                  <a:spcPts val="1800"/>
                </a:lnSpc>
              </a:pPr>
              <a:r>
                <a:rPr lang="ko-KR" altLang="en-US" sz="1200" kern="1500" spc="-12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재내원고객</a:t>
              </a:r>
              <a:r>
                <a:rPr lang="en-US" altLang="ko-KR" sz="1200" kern="15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ko-KR" altLang="en-US" sz="1200" kern="1500" spc="-12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리콜관리</a:t>
              </a:r>
              <a:endParaRPr lang="en-US" altLang="ko-KR" sz="1200" kern="15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pic>
          <p:nvPicPr>
            <p:cNvPr id="121" name="그림 1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148" y="3259391"/>
              <a:ext cx="262843" cy="235786"/>
            </a:xfrm>
            <a:prstGeom prst="rect">
              <a:avLst/>
            </a:prstGeom>
          </p:spPr>
        </p:pic>
        <p:sp>
          <p:nvSpPr>
            <p:cNvPr id="152" name="이등변 삼각형 151"/>
            <p:cNvSpPr/>
            <p:nvPr/>
          </p:nvSpPr>
          <p:spPr>
            <a:xfrm rot="9000000">
              <a:off x="8240778" y="6613015"/>
              <a:ext cx="173921" cy="169858"/>
            </a:xfrm>
            <a:prstGeom prst="triangle">
              <a:avLst/>
            </a:prstGeom>
            <a:solidFill>
              <a:srgbClr val="181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11837" y="360148"/>
            <a:ext cx="1295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AlegaPro-Bold" pitchFamily="34" charset="0"/>
              </a:rPr>
              <a:t>How  to use Smart CRM</a:t>
            </a:r>
            <a:endParaRPr lang="ko-KR" altLang="en-US" sz="1000" b="1" spc="-7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AlegaPro-Bold" pitchFamily="34" charset="0"/>
            </a:endParaRPr>
          </a:p>
        </p:txBody>
      </p:sp>
      <p:pic>
        <p:nvPicPr>
          <p:cNvPr id="85" name="Picture 2" descr="D:\메뉴얼\제안서\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39" y="153902"/>
            <a:ext cx="682810" cy="6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64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/>
          <p:cNvSpPr txBox="1"/>
          <p:nvPr/>
        </p:nvSpPr>
        <p:spPr>
          <a:xfrm>
            <a:off x="323528" y="716567"/>
            <a:ext cx="321348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eoSans" pitchFamily="50" charset="0"/>
                <a:ea typeface="KoPub돋움체 Medium" pitchFamily="18" charset="-127"/>
              </a:rPr>
              <a:t>POINT 03</a:t>
            </a:r>
            <a:r>
              <a:rPr lang="en-US" altLang="ko-KR" sz="16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eoSans" pitchFamily="50" charset="0"/>
                <a:ea typeface="KoPub돋움체 Medium" pitchFamily="18" charset="-127"/>
              </a:rPr>
              <a:t>. </a:t>
            </a:r>
          </a:p>
          <a:p>
            <a:pPr>
              <a:lnSpc>
                <a:spcPts val="2200"/>
              </a:lnSpc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상담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: </a:t>
            </a:r>
            <a:r>
              <a:rPr lang="ko-KR" altLang="en-US" sz="1600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티켓팅율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 향상</a:t>
            </a:r>
            <a:endParaRPr lang="ko-KR" altLang="en-US" sz="16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grpSp>
        <p:nvGrpSpPr>
          <p:cNvPr id="144" name="그룹 143"/>
          <p:cNvGrpSpPr/>
          <p:nvPr/>
        </p:nvGrpSpPr>
        <p:grpSpPr>
          <a:xfrm>
            <a:off x="454305" y="1448922"/>
            <a:ext cx="2394266" cy="261610"/>
            <a:chOff x="4355976" y="692696"/>
            <a:chExt cx="2394266" cy="261610"/>
          </a:xfrm>
        </p:grpSpPr>
        <p:sp>
          <p:nvSpPr>
            <p:cNvPr id="145" name="직사각형 144"/>
            <p:cNvSpPr/>
            <p:nvPr/>
          </p:nvSpPr>
          <p:spPr>
            <a:xfrm>
              <a:off x="4355976" y="751493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499992" y="692696"/>
              <a:ext cx="2250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상담자</a:t>
              </a:r>
              <a:r>
                <a:rPr lang="en-US" altLang="ko-KR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/</a:t>
              </a:r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담당의사 상담 기록</a:t>
              </a:r>
            </a:p>
          </p:txBody>
        </p:sp>
        <p:pic>
          <p:nvPicPr>
            <p:cNvPr id="147" name="그림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763581"/>
              <a:ext cx="157335" cy="119841"/>
            </a:xfrm>
            <a:prstGeom prst="rect">
              <a:avLst/>
            </a:prstGeom>
          </p:spPr>
        </p:pic>
      </p:grpSp>
      <p:grpSp>
        <p:nvGrpSpPr>
          <p:cNvPr id="148" name="그룹 147"/>
          <p:cNvGrpSpPr/>
          <p:nvPr/>
        </p:nvGrpSpPr>
        <p:grpSpPr>
          <a:xfrm>
            <a:off x="454305" y="1754885"/>
            <a:ext cx="2754306" cy="261610"/>
            <a:chOff x="4355976" y="951945"/>
            <a:chExt cx="2754306" cy="261610"/>
          </a:xfrm>
        </p:grpSpPr>
        <p:sp>
          <p:nvSpPr>
            <p:cNvPr id="149" name="직사각형 148"/>
            <p:cNvSpPr/>
            <p:nvPr/>
          </p:nvSpPr>
          <p:spPr>
            <a:xfrm>
              <a:off x="4355976" y="1010742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499992" y="951945"/>
              <a:ext cx="26102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상황에 맞는 결과값 입력</a:t>
              </a:r>
            </a:p>
          </p:txBody>
        </p:sp>
        <p:pic>
          <p:nvPicPr>
            <p:cNvPr id="151" name="그림 1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1022830"/>
              <a:ext cx="157335" cy="119841"/>
            </a:xfrm>
            <a:prstGeom prst="rect">
              <a:avLst/>
            </a:prstGeom>
          </p:spPr>
        </p:pic>
      </p:grpSp>
      <p:grpSp>
        <p:nvGrpSpPr>
          <p:cNvPr id="152" name="그룹 151"/>
          <p:cNvGrpSpPr/>
          <p:nvPr/>
        </p:nvGrpSpPr>
        <p:grpSpPr>
          <a:xfrm>
            <a:off x="454305" y="2060848"/>
            <a:ext cx="2394266" cy="261610"/>
            <a:chOff x="4355976" y="1211194"/>
            <a:chExt cx="2394266" cy="261610"/>
          </a:xfrm>
        </p:grpSpPr>
        <p:sp>
          <p:nvSpPr>
            <p:cNvPr id="153" name="직사각형 152"/>
            <p:cNvSpPr/>
            <p:nvPr/>
          </p:nvSpPr>
          <p:spPr>
            <a:xfrm>
              <a:off x="4355976" y="1269991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499992" y="1211194"/>
              <a:ext cx="2250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12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재컨택</a:t>
              </a:r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환자 </a:t>
              </a:r>
              <a:r>
                <a:rPr lang="ko-KR" altLang="en-US" sz="1100" spc="-12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리콜관리</a:t>
              </a:r>
              <a:endParaRPr lang="ko-KR" altLang="en-US" sz="1100" spc="-12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pic>
          <p:nvPicPr>
            <p:cNvPr id="155" name="그림 1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1282079"/>
              <a:ext cx="157335" cy="119841"/>
            </a:xfrm>
            <a:prstGeom prst="rect">
              <a:avLst/>
            </a:prstGeom>
          </p:spPr>
        </p:pic>
      </p:grpSp>
      <p:pic>
        <p:nvPicPr>
          <p:cNvPr id="156" name="그림 1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5" y="332656"/>
            <a:ext cx="270869" cy="301206"/>
          </a:xfrm>
          <a:prstGeom prst="rect">
            <a:avLst/>
          </a:prstGeom>
        </p:spPr>
      </p:pic>
      <p:sp>
        <p:nvSpPr>
          <p:cNvPr id="183" name="직사각형 182"/>
          <p:cNvSpPr/>
          <p:nvPr/>
        </p:nvSpPr>
        <p:spPr>
          <a:xfrm rot="5400000">
            <a:off x="1346962" y="3973155"/>
            <a:ext cx="92170" cy="1944216"/>
          </a:xfrm>
          <a:prstGeom prst="rect">
            <a:avLst/>
          </a:prstGeom>
          <a:solidFill>
            <a:srgbClr val="2C3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직사각형 185"/>
          <p:cNvSpPr/>
          <p:nvPr/>
        </p:nvSpPr>
        <p:spPr>
          <a:xfrm>
            <a:off x="420939" y="4906036"/>
            <a:ext cx="92170" cy="1115252"/>
          </a:xfrm>
          <a:prstGeom prst="rect">
            <a:avLst/>
          </a:prstGeom>
          <a:solidFill>
            <a:srgbClr val="2C3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TextBox 186"/>
          <p:cNvSpPr txBox="1"/>
          <p:nvPr/>
        </p:nvSpPr>
        <p:spPr>
          <a:xfrm>
            <a:off x="3124773" y="4513751"/>
            <a:ext cx="1486765" cy="54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재 </a:t>
            </a:r>
            <a:r>
              <a:rPr lang="ko-KR" altLang="en-US" sz="12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컨텍</a:t>
            </a:r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환자</a:t>
            </a:r>
            <a:endParaRPr lang="en-US" altLang="ko-KR" sz="12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자동 </a:t>
            </a:r>
            <a:r>
              <a:rPr lang="en-US" altLang="ko-KR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List-up</a:t>
            </a:r>
            <a:endParaRPr lang="ko-KR" altLang="en-US" sz="12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188" name="직사각형 187"/>
          <p:cNvSpPr/>
          <p:nvPr/>
        </p:nvSpPr>
        <p:spPr>
          <a:xfrm rot="5400000">
            <a:off x="3402724" y="3440929"/>
            <a:ext cx="92170" cy="1944216"/>
          </a:xfrm>
          <a:prstGeom prst="rect">
            <a:avLst/>
          </a:prstGeom>
          <a:solidFill>
            <a:srgbClr val="273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TextBox 188"/>
          <p:cNvSpPr txBox="1"/>
          <p:nvPr/>
        </p:nvSpPr>
        <p:spPr>
          <a:xfrm>
            <a:off x="2596562" y="4525292"/>
            <a:ext cx="1471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730A1"/>
                </a:solidFill>
                <a:latin typeface="Neo Sans" pitchFamily="2" charset="0"/>
                <a:ea typeface="KoPub돋움체 Medium" pitchFamily="18" charset="-127"/>
              </a:rPr>
              <a:t>Step 2</a:t>
            </a:r>
            <a:endParaRPr lang="ko-KR" altLang="en-US" sz="14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730A1"/>
              </a:solidFill>
              <a:latin typeface="Neo Sans" pitchFamily="2" charset="0"/>
              <a:ea typeface="KoPub돋움체 Medium" pitchFamily="18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2476701" y="4366952"/>
            <a:ext cx="79075" cy="1636020"/>
          </a:xfrm>
          <a:prstGeom prst="rect">
            <a:avLst/>
          </a:prstGeom>
          <a:solidFill>
            <a:srgbClr val="273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직사각형 190"/>
          <p:cNvSpPr/>
          <p:nvPr/>
        </p:nvSpPr>
        <p:spPr>
          <a:xfrm rot="5400000">
            <a:off x="5458486" y="2914921"/>
            <a:ext cx="92170" cy="1944216"/>
          </a:xfrm>
          <a:prstGeom prst="rect">
            <a:avLst/>
          </a:prstGeom>
          <a:solidFill>
            <a:srgbClr val="212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" name="TextBox 191"/>
          <p:cNvSpPr txBox="1"/>
          <p:nvPr/>
        </p:nvSpPr>
        <p:spPr>
          <a:xfrm>
            <a:off x="4652324" y="3982273"/>
            <a:ext cx="1471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12887"/>
                </a:solidFill>
                <a:latin typeface="Neo Sans" pitchFamily="2" charset="0"/>
                <a:ea typeface="KoPub돋움체 Medium" pitchFamily="18" charset="-127"/>
              </a:rPr>
              <a:t>Step 3</a:t>
            </a:r>
            <a:endParaRPr lang="ko-KR" altLang="en-US" sz="14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12887"/>
              </a:solidFill>
              <a:latin typeface="Neo Sans" pitchFamily="2" charset="0"/>
              <a:ea typeface="KoPub돋움체 Medium" pitchFamily="18" charset="-127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180535" y="3970732"/>
            <a:ext cx="148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상담</a:t>
            </a:r>
            <a:r>
              <a:rPr lang="en-US" altLang="ko-KR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기록을</a:t>
            </a:r>
            <a:endParaRPr lang="en-US" altLang="ko-KR" sz="12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통한</a:t>
            </a:r>
            <a:r>
              <a:rPr lang="en-US" altLang="ko-KR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ko-KR" altLang="en-US" sz="12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타겟</a:t>
            </a:r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en-US" altLang="ko-KR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DB </a:t>
            </a:r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추출</a:t>
            </a:r>
          </a:p>
        </p:txBody>
      </p:sp>
      <p:sp>
        <p:nvSpPr>
          <p:cNvPr id="194" name="직사각형 193"/>
          <p:cNvSpPr/>
          <p:nvPr/>
        </p:nvSpPr>
        <p:spPr>
          <a:xfrm>
            <a:off x="4532463" y="3840944"/>
            <a:ext cx="92170" cy="2162027"/>
          </a:xfrm>
          <a:prstGeom prst="rect">
            <a:avLst/>
          </a:prstGeom>
          <a:solidFill>
            <a:srgbClr val="212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" name="직사각형 194"/>
          <p:cNvSpPr/>
          <p:nvPr/>
        </p:nvSpPr>
        <p:spPr>
          <a:xfrm rot="5400000">
            <a:off x="7514247" y="2379825"/>
            <a:ext cx="92170" cy="1944216"/>
          </a:xfrm>
          <a:prstGeom prst="rect">
            <a:avLst/>
          </a:prstGeom>
          <a:solidFill>
            <a:srgbClr val="181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TextBox 195"/>
          <p:cNvSpPr txBox="1"/>
          <p:nvPr/>
        </p:nvSpPr>
        <p:spPr>
          <a:xfrm>
            <a:off x="6708085" y="3465248"/>
            <a:ext cx="1471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Neo Sans" pitchFamily="2" charset="0"/>
                <a:ea typeface="KoPub돋움체 Medium" pitchFamily="18" charset="-127"/>
              </a:rPr>
              <a:t>Step 4</a:t>
            </a:r>
            <a:endParaRPr lang="ko-KR" altLang="en-US" sz="14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2479"/>
              </a:solidFill>
              <a:latin typeface="Neo Sans" pitchFamily="2" charset="0"/>
              <a:ea typeface="KoPub돋움체 Medium" pitchFamily="18" charset="-127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7236296" y="3453707"/>
            <a:ext cx="148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2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상담자별</a:t>
            </a:r>
            <a:endParaRPr lang="en-US" altLang="ko-KR" sz="12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>
              <a:lnSpc>
                <a:spcPts val="1800"/>
              </a:lnSpc>
            </a:pPr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결과 성과측정</a:t>
            </a:r>
            <a:endParaRPr lang="en-US" altLang="ko-KR" sz="12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6588224" y="3305848"/>
            <a:ext cx="92170" cy="2697124"/>
          </a:xfrm>
          <a:prstGeom prst="rect">
            <a:avLst/>
          </a:prstGeom>
          <a:solidFill>
            <a:srgbClr val="181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9" name="그림 19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509329"/>
            <a:ext cx="665221" cy="511959"/>
          </a:xfrm>
          <a:prstGeom prst="rect">
            <a:avLst/>
          </a:prstGeom>
        </p:spPr>
      </p:pic>
      <p:pic>
        <p:nvPicPr>
          <p:cNvPr id="200" name="그림 199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87" y="5385848"/>
            <a:ext cx="615736" cy="635440"/>
          </a:xfrm>
          <a:prstGeom prst="rect">
            <a:avLst/>
          </a:prstGeom>
        </p:spPr>
      </p:pic>
      <p:pic>
        <p:nvPicPr>
          <p:cNvPr id="201" name="그림 200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37" y="5388894"/>
            <a:ext cx="613942" cy="632394"/>
          </a:xfrm>
          <a:prstGeom prst="rect">
            <a:avLst/>
          </a:prstGeom>
        </p:spPr>
      </p:pic>
      <p:pic>
        <p:nvPicPr>
          <p:cNvPr id="202" name="그림 201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5331446"/>
            <a:ext cx="936104" cy="689842"/>
          </a:xfrm>
          <a:prstGeom prst="rect">
            <a:avLst/>
          </a:prstGeom>
        </p:spPr>
      </p:pic>
      <p:sp>
        <p:nvSpPr>
          <p:cNvPr id="184" name="TextBox 183"/>
          <p:cNvSpPr txBox="1"/>
          <p:nvPr/>
        </p:nvSpPr>
        <p:spPr>
          <a:xfrm>
            <a:off x="540800" y="5017436"/>
            <a:ext cx="1471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C36B6"/>
                </a:solidFill>
                <a:latin typeface="Neo Sans" pitchFamily="2" charset="0"/>
                <a:ea typeface="KoPub돋움체 Medium" pitchFamily="18" charset="-127"/>
              </a:rPr>
              <a:t>Step 1</a:t>
            </a:r>
            <a:endParaRPr lang="ko-KR" altLang="en-US" sz="14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2C36B6"/>
              </a:solidFill>
              <a:latin typeface="Neo Sans" pitchFamily="2" charset="0"/>
              <a:ea typeface="KoPub돋움체 Medium" pitchFamily="18" charset="-127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011" y="5005895"/>
            <a:ext cx="148676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ko-KR" altLang="en-US" sz="12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기록 전산화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2079728" y="3997667"/>
            <a:ext cx="1513228" cy="654712"/>
            <a:chOff x="2079728" y="4213691"/>
            <a:chExt cx="1513228" cy="654712"/>
          </a:xfrm>
        </p:grpSpPr>
        <p:sp>
          <p:nvSpPr>
            <p:cNvPr id="5" name="직각 삼각형 4"/>
            <p:cNvSpPr/>
            <p:nvPr/>
          </p:nvSpPr>
          <p:spPr>
            <a:xfrm rot="16200000">
              <a:off x="2079728" y="4582976"/>
              <a:ext cx="285427" cy="28542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106191" y="4213691"/>
              <a:ext cx="1486765" cy="32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ko-KR" altLang="en-US" sz="10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전산 과정</a:t>
              </a:r>
            </a:p>
          </p:txBody>
        </p:sp>
      </p:grpSp>
      <p:grpSp>
        <p:nvGrpSpPr>
          <p:cNvPr id="206" name="그룹 205"/>
          <p:cNvGrpSpPr/>
          <p:nvPr/>
        </p:nvGrpSpPr>
        <p:grpSpPr>
          <a:xfrm>
            <a:off x="4113646" y="3469562"/>
            <a:ext cx="1513228" cy="654712"/>
            <a:chOff x="2079728" y="4213691"/>
            <a:chExt cx="1513228" cy="654712"/>
          </a:xfrm>
        </p:grpSpPr>
        <p:sp>
          <p:nvSpPr>
            <p:cNvPr id="207" name="직각 삼각형 206"/>
            <p:cNvSpPr/>
            <p:nvPr/>
          </p:nvSpPr>
          <p:spPr>
            <a:xfrm rot="16200000">
              <a:off x="2079728" y="4582976"/>
              <a:ext cx="285427" cy="28542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106191" y="4213691"/>
              <a:ext cx="1486765" cy="32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ko-KR" altLang="en-US" sz="10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타겟</a:t>
              </a:r>
              <a:r>
                <a:rPr lang="ko-KR" altLang="en-US" sz="10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설정</a:t>
              </a:r>
            </a:p>
          </p:txBody>
        </p:sp>
      </p:grpSp>
      <p:grpSp>
        <p:nvGrpSpPr>
          <p:cNvPr id="209" name="그룹 208"/>
          <p:cNvGrpSpPr/>
          <p:nvPr/>
        </p:nvGrpSpPr>
        <p:grpSpPr>
          <a:xfrm>
            <a:off x="6171610" y="2936564"/>
            <a:ext cx="1513228" cy="654712"/>
            <a:chOff x="2079728" y="4213691"/>
            <a:chExt cx="1513228" cy="654712"/>
          </a:xfrm>
        </p:grpSpPr>
        <p:sp>
          <p:nvSpPr>
            <p:cNvPr id="210" name="직각 삼각형 209"/>
            <p:cNvSpPr/>
            <p:nvPr/>
          </p:nvSpPr>
          <p:spPr>
            <a:xfrm rot="16200000">
              <a:off x="2079728" y="4582976"/>
              <a:ext cx="285427" cy="28542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106191" y="4213691"/>
              <a:ext cx="1486765" cy="32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ko-KR" altLang="en-US" sz="10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성과 측정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299571" y="1292718"/>
            <a:ext cx="4644925" cy="703817"/>
            <a:chOff x="3806975" y="1292718"/>
            <a:chExt cx="4644925" cy="703817"/>
          </a:xfrm>
        </p:grpSpPr>
        <p:cxnSp>
          <p:nvCxnSpPr>
            <p:cNvPr id="212" name="직선 연결선 211"/>
            <p:cNvCxnSpPr/>
            <p:nvPr/>
          </p:nvCxnSpPr>
          <p:spPr>
            <a:xfrm>
              <a:off x="6058364" y="1572888"/>
              <a:ext cx="0" cy="227068"/>
            </a:xfrm>
            <a:prstGeom prst="line">
              <a:avLst/>
            </a:prstGeom>
            <a:ln w="6350">
              <a:solidFill>
                <a:srgbClr val="1D2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직선 연결선 161"/>
            <p:cNvCxnSpPr/>
            <p:nvPr/>
          </p:nvCxnSpPr>
          <p:spPr>
            <a:xfrm>
              <a:off x="3806975" y="1569975"/>
              <a:ext cx="464492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타원 180"/>
            <p:cNvSpPr/>
            <p:nvPr/>
          </p:nvSpPr>
          <p:spPr>
            <a:xfrm>
              <a:off x="4341097" y="1526208"/>
              <a:ext cx="95236" cy="952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041103" y="1292718"/>
              <a:ext cx="6952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kern="1500" spc="-8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전화문의</a:t>
              </a:r>
              <a:endParaRPr lang="en-US" altLang="ko-KR" sz="800" kern="15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164" name="그룹 163"/>
            <p:cNvGrpSpPr/>
            <p:nvPr/>
          </p:nvGrpSpPr>
          <p:grpSpPr>
            <a:xfrm>
              <a:off x="4843644" y="1292718"/>
              <a:ext cx="523799" cy="328726"/>
              <a:chOff x="4371833" y="1556792"/>
              <a:chExt cx="523799" cy="328726"/>
            </a:xfrm>
          </p:grpSpPr>
          <p:sp>
            <p:nvSpPr>
              <p:cNvPr id="179" name="타원 178"/>
              <p:cNvSpPr/>
              <p:nvPr/>
            </p:nvSpPr>
            <p:spPr>
              <a:xfrm>
                <a:off x="4586114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4371833" y="1556792"/>
                <a:ext cx="5237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예약</a:t>
                </a:r>
                <a:endParaRPr lang="en-US" altLang="ko-KR" sz="800" kern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sp>
          <p:nvSpPr>
            <p:cNvPr id="177" name="타원 176"/>
            <p:cNvSpPr/>
            <p:nvPr/>
          </p:nvSpPr>
          <p:spPr>
            <a:xfrm>
              <a:off x="5689042" y="1526208"/>
              <a:ext cx="95236" cy="95236"/>
            </a:xfrm>
            <a:prstGeom prst="ellipse">
              <a:avLst/>
            </a:prstGeom>
            <a:solidFill>
              <a:srgbClr val="181D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474761" y="1292718"/>
              <a:ext cx="5237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kern="1500" spc="-9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Bold" pitchFamily="18" charset="-127"/>
                  <a:ea typeface="KoPub돋움체 Bold" pitchFamily="18" charset="-127"/>
                </a:rPr>
                <a:t>방문상담</a:t>
              </a:r>
              <a:endParaRPr lang="en-US" altLang="ko-KR" sz="800" kern="15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  <p:grpSp>
          <p:nvGrpSpPr>
            <p:cNvPr id="166" name="그룹 165"/>
            <p:cNvGrpSpPr/>
            <p:nvPr/>
          </p:nvGrpSpPr>
          <p:grpSpPr>
            <a:xfrm>
              <a:off x="6105878" y="1292718"/>
              <a:ext cx="523799" cy="328726"/>
              <a:chOff x="5857515" y="1556792"/>
              <a:chExt cx="523799" cy="328726"/>
            </a:xfrm>
          </p:grpSpPr>
          <p:sp>
            <p:nvSpPr>
              <p:cNvPr id="175" name="타원 174"/>
              <p:cNvSpPr/>
              <p:nvPr/>
            </p:nvSpPr>
            <p:spPr>
              <a:xfrm>
                <a:off x="6071796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5857515" y="1556792"/>
                <a:ext cx="5237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11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진료</a:t>
                </a:r>
                <a:endParaRPr lang="en-US" altLang="ko-KR" sz="800" kern="15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grpSp>
          <p:nvGrpSpPr>
            <p:cNvPr id="167" name="그룹 166"/>
            <p:cNvGrpSpPr/>
            <p:nvPr/>
          </p:nvGrpSpPr>
          <p:grpSpPr>
            <a:xfrm>
              <a:off x="6736995" y="1292718"/>
              <a:ext cx="714271" cy="328726"/>
              <a:chOff x="6600357" y="1556792"/>
              <a:chExt cx="714271" cy="328726"/>
            </a:xfrm>
          </p:grpSpPr>
          <p:sp>
            <p:nvSpPr>
              <p:cNvPr id="173" name="타원 172"/>
              <p:cNvSpPr/>
              <p:nvPr/>
            </p:nvSpPr>
            <p:spPr>
              <a:xfrm>
                <a:off x="6909874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6600357" y="1556792"/>
                <a:ext cx="71427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7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기존환자관리</a:t>
                </a:r>
                <a:endParaRPr lang="en-US" altLang="ko-KR" sz="8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5930857" y="1781091"/>
              <a:ext cx="16654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kern="1500" spc="-6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티켓팅</a:t>
              </a:r>
              <a:r>
                <a:rPr lang="ko-KR" altLang="en-US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 향상을 위한</a:t>
              </a:r>
              <a:r>
                <a:rPr lang="en-US" altLang="ko-KR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ko-KR" altLang="en-US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상담고객 관리</a:t>
              </a:r>
              <a:endParaRPr lang="en-US" altLang="ko-KR" sz="800" kern="1500" spc="-6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7558583" y="1292718"/>
              <a:ext cx="782743" cy="328726"/>
              <a:chOff x="7558583" y="1292718"/>
              <a:chExt cx="782743" cy="328726"/>
            </a:xfrm>
          </p:grpSpPr>
          <p:sp>
            <p:nvSpPr>
              <p:cNvPr id="68" name="타원 67"/>
              <p:cNvSpPr/>
              <p:nvPr/>
            </p:nvSpPr>
            <p:spPr>
              <a:xfrm>
                <a:off x="7902336" y="1526208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558583" y="1292718"/>
                <a:ext cx="78274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7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경영성과 측정</a:t>
                </a:r>
                <a:endParaRPr lang="en-US" altLang="ko-KR" sz="8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611837" y="360148"/>
            <a:ext cx="1295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AlegaPro-Bold" pitchFamily="34" charset="0"/>
              </a:rPr>
              <a:t>How  to use Smart CRM</a:t>
            </a:r>
            <a:endParaRPr lang="ko-KR" altLang="en-US" sz="1000" b="1" spc="-7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AlegaPro-Bold" pitchFamily="34" charset="0"/>
            </a:endParaRPr>
          </a:p>
        </p:txBody>
      </p:sp>
      <p:pic>
        <p:nvPicPr>
          <p:cNvPr id="71" name="Picture 2" descr="D:\메뉴얼\제안서\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39" y="153902"/>
            <a:ext cx="682810" cy="6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2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/>
          <p:cNvSpPr txBox="1"/>
          <p:nvPr/>
        </p:nvSpPr>
        <p:spPr>
          <a:xfrm>
            <a:off x="323528" y="716567"/>
            <a:ext cx="455577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eoSans" pitchFamily="50" charset="0"/>
                <a:ea typeface="KoPub돋움체 Medium" pitchFamily="18" charset="-127"/>
              </a:rPr>
              <a:t>POINT 04</a:t>
            </a:r>
            <a:r>
              <a:rPr lang="en-US" altLang="ko-KR" sz="16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eoSans" pitchFamily="50" charset="0"/>
                <a:ea typeface="KoPub돋움체 Medium" pitchFamily="18" charset="-127"/>
              </a:rPr>
              <a:t>. </a:t>
            </a:r>
          </a:p>
          <a:p>
            <a:pPr>
              <a:lnSpc>
                <a:spcPts val="2200"/>
              </a:lnSpc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진료관리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: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휴면환자 중 </a:t>
            </a:r>
            <a:r>
              <a:rPr lang="ko-KR" altLang="en-US" sz="1600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조건값을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 통한 </a:t>
            </a:r>
            <a:r>
              <a:rPr lang="ko-KR" altLang="en-US" sz="1600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타켓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 DB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확보</a:t>
            </a:r>
          </a:p>
        </p:txBody>
      </p:sp>
      <p:pic>
        <p:nvPicPr>
          <p:cNvPr id="156" name="그림 1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5" y="332656"/>
            <a:ext cx="270869" cy="301206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6083229" y="3589056"/>
            <a:ext cx="201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을</a:t>
            </a:r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Bold" pitchFamily="18" charset="-127"/>
                <a:ea typeface="KoPub돋움체 Bold" pitchFamily="18" charset="-127"/>
              </a:rPr>
              <a:t>포함한</a:t>
            </a:r>
            <a:endParaRPr lang="ko-KR" altLang="en-US" sz="20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2479"/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118505" y="4938733"/>
            <a:ext cx="191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을</a:t>
            </a:r>
            <a:r>
              <a:rPr lang="en-US" altLang="ko-KR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Bold" pitchFamily="18" charset="-127"/>
                <a:ea typeface="KoPub돋움체 Bold" pitchFamily="18" charset="-127"/>
              </a:rPr>
              <a:t>검색 해 주세요</a:t>
            </a:r>
            <a:r>
              <a:rPr lang="en-US" altLang="ko-KR" sz="2000" i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Bold" pitchFamily="18" charset="-127"/>
                <a:ea typeface="KoPub돋움체 Bold" pitchFamily="18" charset="-127"/>
              </a:rPr>
              <a:t>!</a:t>
            </a:r>
            <a:endParaRPr lang="ko-KR" altLang="en-US" sz="20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D2479"/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1085069" y="2637296"/>
            <a:ext cx="1814937" cy="360040"/>
          </a:xfrm>
          <a:prstGeom prst="rect">
            <a:avLst/>
          </a:prstGeom>
          <a:solidFill>
            <a:srgbClr val="1D2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1777607" y="3294905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주부</a:t>
            </a:r>
            <a:endParaRPr lang="en-US" altLang="ko-KR" sz="12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직장인</a:t>
            </a:r>
            <a:endParaRPr lang="en-US" altLang="ko-KR" sz="16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학생</a:t>
            </a:r>
          </a:p>
        </p:txBody>
      </p:sp>
      <p:sp>
        <p:nvSpPr>
          <p:cNvPr id="108" name="직사각형 107"/>
          <p:cNvSpPr/>
          <p:nvPr/>
        </p:nvSpPr>
        <p:spPr>
          <a:xfrm>
            <a:off x="1831613" y="3615413"/>
            <a:ext cx="900100" cy="40895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TextBox 108"/>
          <p:cNvSpPr txBox="1"/>
          <p:nvPr/>
        </p:nvSpPr>
        <p:spPr>
          <a:xfrm>
            <a:off x="3343581" y="3294905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10 ~ 20</a:t>
            </a:r>
            <a:r>
              <a:rPr lang="ko-KR" altLang="en-US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대</a:t>
            </a:r>
            <a:endParaRPr lang="en-US" altLang="ko-KR" sz="12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20 ~ 30</a:t>
            </a:r>
            <a:r>
              <a:rPr lang="ko-KR" altLang="en-US" sz="16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대</a:t>
            </a:r>
            <a:endParaRPr lang="en-US" altLang="ko-KR" sz="16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30 ~ 40</a:t>
            </a:r>
            <a:r>
              <a:rPr lang="ko-KR" altLang="en-US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대</a:t>
            </a:r>
          </a:p>
        </p:txBody>
      </p:sp>
      <p:sp>
        <p:nvSpPr>
          <p:cNvPr id="110" name="직사각형 109"/>
          <p:cNvSpPr/>
          <p:nvPr/>
        </p:nvSpPr>
        <p:spPr>
          <a:xfrm>
            <a:off x="3361583" y="3615413"/>
            <a:ext cx="972108" cy="40895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extBox 110"/>
          <p:cNvSpPr txBox="1"/>
          <p:nvPr/>
        </p:nvSpPr>
        <p:spPr>
          <a:xfrm>
            <a:off x="4909555" y="3202572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6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재진</a:t>
            </a:r>
            <a:endParaRPr lang="en-US" altLang="ko-KR" sz="16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초진</a:t>
            </a:r>
          </a:p>
        </p:txBody>
      </p:sp>
      <p:sp>
        <p:nvSpPr>
          <p:cNvPr id="112" name="직사각형 111"/>
          <p:cNvSpPr/>
          <p:nvPr/>
        </p:nvSpPr>
        <p:spPr>
          <a:xfrm>
            <a:off x="4927557" y="3615413"/>
            <a:ext cx="972108" cy="40895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TextBox 112"/>
          <p:cNvSpPr txBox="1"/>
          <p:nvPr/>
        </p:nvSpPr>
        <p:spPr>
          <a:xfrm>
            <a:off x="2776618" y="342958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+</a:t>
            </a:r>
            <a:endParaRPr lang="ko-KR" altLang="en-US" sz="40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342592" y="342958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+</a:t>
            </a:r>
            <a:endParaRPr lang="ko-KR" altLang="en-US" sz="40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1620941" y="3157122"/>
            <a:ext cx="4462288" cy="1252814"/>
          </a:xfrm>
          <a:prstGeom prst="rect">
            <a:avLst/>
          </a:prstGeom>
          <a:noFill/>
          <a:ln w="3175">
            <a:solidFill>
              <a:srgbClr val="181D6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TextBox 115"/>
          <p:cNvSpPr txBox="1"/>
          <p:nvPr/>
        </p:nvSpPr>
        <p:spPr>
          <a:xfrm>
            <a:off x="1777607" y="4630956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미백</a:t>
            </a:r>
            <a:endParaRPr lang="en-US" altLang="ko-KR" sz="12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기미</a:t>
            </a:r>
            <a:endParaRPr lang="en-US" altLang="ko-KR" sz="16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잡티</a:t>
            </a:r>
          </a:p>
        </p:txBody>
      </p:sp>
      <p:sp>
        <p:nvSpPr>
          <p:cNvPr id="117" name="직사각형 116"/>
          <p:cNvSpPr/>
          <p:nvPr/>
        </p:nvSpPr>
        <p:spPr>
          <a:xfrm>
            <a:off x="1831613" y="4938733"/>
            <a:ext cx="900100" cy="40895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2773068" y="4630956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관심이 있는</a:t>
            </a:r>
            <a:endParaRPr lang="en-US" altLang="ko-KR" sz="12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11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를</a:t>
            </a:r>
            <a:r>
              <a:rPr lang="ko-KR" altLang="en-US" sz="16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 받은</a:t>
            </a:r>
            <a:endParaRPr lang="en-US" altLang="ko-KR" sz="16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1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를</a:t>
            </a:r>
            <a:r>
              <a:rPr lang="ko-KR" altLang="en-US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</a:t>
            </a:r>
            <a:r>
              <a:rPr lang="ko-KR" altLang="en-US" sz="1200" spc="-11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받지않은</a:t>
            </a:r>
            <a:endParaRPr lang="ko-KR" altLang="en-US" sz="12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2791070" y="4938733"/>
            <a:ext cx="972108" cy="40895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TextBox 119"/>
          <p:cNvSpPr txBox="1"/>
          <p:nvPr/>
        </p:nvSpPr>
        <p:spPr>
          <a:xfrm>
            <a:off x="4861300" y="4630956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6</a:t>
            </a:r>
            <a:r>
              <a:rPr lang="ko-KR" altLang="en-US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개월</a:t>
            </a:r>
            <a:endParaRPr lang="en-US" altLang="ko-KR" sz="12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1</a:t>
            </a:r>
            <a:r>
              <a:rPr lang="ko-KR" altLang="en-US" sz="16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년간</a:t>
            </a:r>
            <a:endParaRPr lang="en-US" altLang="ko-KR" sz="16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일주일</a:t>
            </a:r>
          </a:p>
        </p:txBody>
      </p:sp>
      <p:sp>
        <p:nvSpPr>
          <p:cNvPr id="121" name="직사각형 120"/>
          <p:cNvSpPr/>
          <p:nvPr/>
        </p:nvSpPr>
        <p:spPr>
          <a:xfrm>
            <a:off x="4879302" y="4938733"/>
            <a:ext cx="972108" cy="40895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TextBox 121"/>
          <p:cNvSpPr txBox="1"/>
          <p:nvPr/>
        </p:nvSpPr>
        <p:spPr>
          <a:xfrm>
            <a:off x="5869412" y="4630956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2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11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미방문</a:t>
            </a:r>
            <a:endParaRPr lang="en-US" altLang="ko-KR" sz="16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방문</a:t>
            </a:r>
          </a:p>
        </p:txBody>
      </p:sp>
      <p:sp>
        <p:nvSpPr>
          <p:cNvPr id="123" name="직사각형 122"/>
          <p:cNvSpPr/>
          <p:nvPr/>
        </p:nvSpPr>
        <p:spPr>
          <a:xfrm>
            <a:off x="5887414" y="4938733"/>
            <a:ext cx="972108" cy="40895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TextBox 123"/>
          <p:cNvSpPr txBox="1"/>
          <p:nvPr/>
        </p:nvSpPr>
        <p:spPr>
          <a:xfrm>
            <a:off x="3831455" y="4937572"/>
            <a:ext cx="1440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KoPub돋움체 Bold" pitchFamily="18" charset="-127"/>
                <a:ea typeface="KoPub돋움체 Bold" pitchFamily="18" charset="-127"/>
              </a:rPr>
              <a:t>환자중에</a:t>
            </a:r>
            <a:endParaRPr lang="ko-KR" altLang="en-US" sz="2000" spc="-150" dirty="0">
              <a:ln>
                <a:solidFill>
                  <a:schemeClr val="bg1">
                    <a:alpha val="0"/>
                  </a:schemeClr>
                </a:solidFill>
              </a:ln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1620940" y="4480442"/>
            <a:ext cx="5470400" cy="1252814"/>
          </a:xfrm>
          <a:prstGeom prst="rect">
            <a:avLst/>
          </a:prstGeom>
          <a:noFill/>
          <a:ln w="3175">
            <a:solidFill>
              <a:srgbClr val="181D6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395813" y="4978806"/>
            <a:ext cx="650280" cy="317643"/>
          </a:xfrm>
          <a:prstGeom prst="rect">
            <a:avLst/>
          </a:prstGeom>
          <a:solidFill>
            <a:srgbClr val="1D2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TextBox 126"/>
          <p:cNvSpPr txBox="1"/>
          <p:nvPr/>
        </p:nvSpPr>
        <p:spPr>
          <a:xfrm>
            <a:off x="323805" y="4937572"/>
            <a:ext cx="129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대상자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중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51520" y="2586483"/>
            <a:ext cx="273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우리병원  </a:t>
            </a:r>
            <a:r>
              <a:rPr lang="en-US" altLang="ko-KR" sz="2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2053</a:t>
            </a:r>
            <a:r>
              <a:rPr lang="ko-KR" altLang="en-US" sz="24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명 환자 중</a:t>
            </a:r>
          </a:p>
        </p:txBody>
      </p:sp>
      <p:sp>
        <p:nvSpPr>
          <p:cNvPr id="130" name="직사각형 129"/>
          <p:cNvSpPr/>
          <p:nvPr/>
        </p:nvSpPr>
        <p:spPr>
          <a:xfrm>
            <a:off x="396308" y="3597749"/>
            <a:ext cx="863324" cy="317643"/>
          </a:xfrm>
          <a:prstGeom prst="rect">
            <a:avLst/>
          </a:prstGeom>
          <a:solidFill>
            <a:srgbClr val="1D2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TextBox 130"/>
          <p:cNvSpPr txBox="1"/>
          <p:nvPr/>
        </p:nvSpPr>
        <p:spPr>
          <a:xfrm>
            <a:off x="323528" y="3556515"/>
            <a:ext cx="151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가망고객</a:t>
            </a:r>
            <a:r>
              <a:rPr lang="ko-KR" altLang="en-US" sz="2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인</a:t>
            </a:r>
            <a:endParaRPr lang="ko-KR" altLang="en-US" sz="16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395813" y="5940715"/>
            <a:ext cx="8424659" cy="512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TextBox 132"/>
          <p:cNvSpPr txBox="1"/>
          <p:nvPr/>
        </p:nvSpPr>
        <p:spPr>
          <a:xfrm>
            <a:off x="1284034" y="6048267"/>
            <a:ext cx="6648217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ko-KR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Ex) 1</a:t>
            </a:r>
            <a:r>
              <a:rPr lang="ko-KR" altLang="en-US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차 분류 조건 </a:t>
            </a:r>
            <a:r>
              <a:rPr lang="en-US" altLang="ko-KR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: 20~30</a:t>
            </a:r>
            <a:r>
              <a:rPr lang="ko-KR" altLang="en-US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대 직장인 여성 중 재진 포함  </a:t>
            </a:r>
            <a:r>
              <a:rPr lang="en-US" altLang="ko-KR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/  2</a:t>
            </a:r>
            <a:r>
              <a:rPr lang="ko-KR" altLang="en-US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차  분류 조건 </a:t>
            </a:r>
            <a:r>
              <a:rPr lang="en-US" altLang="ko-KR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: </a:t>
            </a:r>
            <a:r>
              <a:rPr lang="ko-KR" altLang="en-US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기미 </a:t>
            </a:r>
            <a:r>
              <a:rPr lang="en-US" altLang="ko-KR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or </a:t>
            </a:r>
            <a:r>
              <a:rPr lang="ko-KR" altLang="en-US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미백 </a:t>
            </a:r>
            <a:r>
              <a:rPr lang="en-US" altLang="ko-KR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or </a:t>
            </a:r>
            <a:r>
              <a:rPr lang="ko-KR" altLang="en-US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잡티 진료 받은 환자 중 </a:t>
            </a:r>
            <a:r>
              <a:rPr lang="en-US" altLang="ko-KR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1</a:t>
            </a:r>
            <a:r>
              <a:rPr lang="ko-KR" altLang="en-US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년 동안 </a:t>
            </a:r>
            <a:r>
              <a:rPr lang="ko-KR" altLang="en-US" sz="1000" kern="1500" spc="-7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미방문</a:t>
            </a:r>
            <a:r>
              <a:rPr lang="ko-KR" altLang="en-US" sz="10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환자 검색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4299571" y="1292718"/>
            <a:ext cx="4644925" cy="826927"/>
            <a:chOff x="3806975" y="1292718"/>
            <a:chExt cx="4644925" cy="826927"/>
          </a:xfrm>
        </p:grpSpPr>
        <p:cxnSp>
          <p:nvCxnSpPr>
            <p:cNvPr id="162" name="직선 연결선 161"/>
            <p:cNvCxnSpPr/>
            <p:nvPr/>
          </p:nvCxnSpPr>
          <p:spPr>
            <a:xfrm>
              <a:off x="3806975" y="1569975"/>
              <a:ext cx="464492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타원 180"/>
            <p:cNvSpPr/>
            <p:nvPr/>
          </p:nvSpPr>
          <p:spPr>
            <a:xfrm>
              <a:off x="4341097" y="1526208"/>
              <a:ext cx="95236" cy="952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041103" y="1292718"/>
              <a:ext cx="6952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kern="1500" spc="-8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전화문의</a:t>
              </a:r>
              <a:endParaRPr lang="en-US" altLang="ko-KR" sz="800" kern="15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164" name="그룹 163"/>
            <p:cNvGrpSpPr/>
            <p:nvPr/>
          </p:nvGrpSpPr>
          <p:grpSpPr>
            <a:xfrm>
              <a:off x="4843644" y="1292718"/>
              <a:ext cx="523799" cy="328726"/>
              <a:chOff x="4371833" y="1556792"/>
              <a:chExt cx="523799" cy="328726"/>
            </a:xfrm>
          </p:grpSpPr>
          <p:sp>
            <p:nvSpPr>
              <p:cNvPr id="179" name="타원 178"/>
              <p:cNvSpPr/>
              <p:nvPr/>
            </p:nvSpPr>
            <p:spPr>
              <a:xfrm>
                <a:off x="4586114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4371833" y="1556792"/>
                <a:ext cx="5237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예약</a:t>
                </a:r>
                <a:endParaRPr lang="en-US" altLang="ko-KR" sz="800" kern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sp>
          <p:nvSpPr>
            <p:cNvPr id="177" name="타원 176"/>
            <p:cNvSpPr/>
            <p:nvPr/>
          </p:nvSpPr>
          <p:spPr>
            <a:xfrm>
              <a:off x="5689042" y="1526208"/>
              <a:ext cx="95236" cy="952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474761" y="1292718"/>
              <a:ext cx="5237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kern="1500" spc="-9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방문상담</a:t>
              </a:r>
              <a:endParaRPr lang="en-US" altLang="ko-KR" sz="800" kern="15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175" name="타원 174"/>
            <p:cNvSpPr/>
            <p:nvPr/>
          </p:nvSpPr>
          <p:spPr>
            <a:xfrm>
              <a:off x="6320159" y="1526208"/>
              <a:ext cx="95236" cy="95236"/>
            </a:xfrm>
            <a:prstGeom prst="ellipse">
              <a:avLst/>
            </a:prstGeom>
            <a:solidFill>
              <a:srgbClr val="1D2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105878" y="1292718"/>
              <a:ext cx="5237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kern="15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Bold" pitchFamily="18" charset="-127"/>
                  <a:ea typeface="KoPub돋움체 Bold" pitchFamily="18" charset="-127"/>
                </a:rPr>
                <a:t>진료</a:t>
              </a:r>
              <a:endParaRPr lang="en-US" altLang="ko-KR" sz="800" kern="15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  <p:grpSp>
          <p:nvGrpSpPr>
            <p:cNvPr id="167" name="그룹 166"/>
            <p:cNvGrpSpPr/>
            <p:nvPr/>
          </p:nvGrpSpPr>
          <p:grpSpPr>
            <a:xfrm>
              <a:off x="6736995" y="1292718"/>
              <a:ext cx="714271" cy="328726"/>
              <a:chOff x="6600357" y="1556792"/>
              <a:chExt cx="714271" cy="328726"/>
            </a:xfrm>
          </p:grpSpPr>
          <p:sp>
            <p:nvSpPr>
              <p:cNvPr id="173" name="타원 172"/>
              <p:cNvSpPr/>
              <p:nvPr/>
            </p:nvSpPr>
            <p:spPr>
              <a:xfrm>
                <a:off x="6909874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6600357" y="1556792"/>
                <a:ext cx="71427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7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기존환자관리</a:t>
                </a:r>
                <a:endParaRPr lang="en-US" altLang="ko-KR" sz="8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cxnSp>
          <p:nvCxnSpPr>
            <p:cNvPr id="69" name="직선 연결선 68"/>
            <p:cNvCxnSpPr/>
            <p:nvPr/>
          </p:nvCxnSpPr>
          <p:spPr>
            <a:xfrm>
              <a:off x="6718176" y="1572888"/>
              <a:ext cx="0" cy="227068"/>
            </a:xfrm>
            <a:prstGeom prst="line">
              <a:avLst/>
            </a:prstGeom>
            <a:ln w="6350">
              <a:solidFill>
                <a:srgbClr val="1D2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590670" y="1781091"/>
              <a:ext cx="17506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재 </a:t>
              </a:r>
              <a:r>
                <a:rPr lang="ko-KR" altLang="en-US" sz="800" kern="1500" spc="-6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내원을</a:t>
              </a:r>
              <a:r>
                <a:rPr lang="ko-KR" altLang="en-US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 위한</a:t>
              </a:r>
              <a:endParaRPr lang="en-US" altLang="ko-KR" sz="800" kern="1500" spc="-6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r>
                <a:rPr lang="ko-KR" altLang="en-US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정기관리 및 사후관리</a:t>
              </a:r>
              <a:endParaRPr lang="en-US" altLang="ko-KR" sz="800" kern="1500" spc="-6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7558583" y="1292718"/>
              <a:ext cx="782743" cy="328726"/>
              <a:chOff x="7558583" y="1292718"/>
              <a:chExt cx="782743" cy="328726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7902336" y="1526208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558583" y="1292718"/>
                <a:ext cx="78274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7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경영성과 측정</a:t>
                </a:r>
                <a:endParaRPr lang="en-US" altLang="ko-KR" sz="8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</p:grpSp>
      <p:grpSp>
        <p:nvGrpSpPr>
          <p:cNvPr id="71" name="그룹 70"/>
          <p:cNvGrpSpPr/>
          <p:nvPr/>
        </p:nvGrpSpPr>
        <p:grpSpPr>
          <a:xfrm>
            <a:off x="454305" y="1448922"/>
            <a:ext cx="2394266" cy="261610"/>
            <a:chOff x="4355976" y="692696"/>
            <a:chExt cx="2394266" cy="261610"/>
          </a:xfrm>
        </p:grpSpPr>
        <p:sp>
          <p:nvSpPr>
            <p:cNvPr id="72" name="직사각형 71"/>
            <p:cNvSpPr/>
            <p:nvPr/>
          </p:nvSpPr>
          <p:spPr>
            <a:xfrm>
              <a:off x="4355976" y="751493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99992" y="692696"/>
              <a:ext cx="2250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정기관리 </a:t>
              </a:r>
              <a:r>
                <a:rPr lang="en-US" altLang="ko-KR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/ </a:t>
              </a:r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사후관리</a:t>
              </a:r>
            </a:p>
          </p:txBody>
        </p:sp>
        <p:pic>
          <p:nvPicPr>
            <p:cNvPr id="74" name="그림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763581"/>
              <a:ext cx="157335" cy="119841"/>
            </a:xfrm>
            <a:prstGeom prst="rect">
              <a:avLst/>
            </a:prstGeom>
          </p:spPr>
        </p:pic>
      </p:grpSp>
      <p:grpSp>
        <p:nvGrpSpPr>
          <p:cNvPr id="75" name="그룹 74"/>
          <p:cNvGrpSpPr/>
          <p:nvPr/>
        </p:nvGrpSpPr>
        <p:grpSpPr>
          <a:xfrm>
            <a:off x="454305" y="1754885"/>
            <a:ext cx="2754306" cy="261610"/>
            <a:chOff x="4355976" y="951945"/>
            <a:chExt cx="2754306" cy="261610"/>
          </a:xfrm>
        </p:grpSpPr>
        <p:sp>
          <p:nvSpPr>
            <p:cNvPr id="76" name="직사각형 75"/>
            <p:cNvSpPr/>
            <p:nvPr/>
          </p:nvSpPr>
          <p:spPr>
            <a:xfrm>
              <a:off x="4355976" y="1010742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99992" y="951945"/>
              <a:ext cx="26102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휴면환자 관리</a:t>
              </a:r>
            </a:p>
          </p:txBody>
        </p:sp>
        <p:pic>
          <p:nvPicPr>
            <p:cNvPr id="78" name="그림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1022830"/>
              <a:ext cx="157335" cy="119841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611837" y="360148"/>
            <a:ext cx="1295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AlegaPro-Bold" pitchFamily="34" charset="0"/>
              </a:rPr>
              <a:t>How  to use Smart CRM</a:t>
            </a:r>
            <a:endParaRPr lang="ko-KR" altLang="en-US" sz="1000" b="1" spc="-7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AlegaPro-Bold" pitchFamily="34" charset="0"/>
            </a:endParaRPr>
          </a:p>
        </p:txBody>
      </p:sp>
      <p:pic>
        <p:nvPicPr>
          <p:cNvPr id="68" name="Picture 2" descr="D:\메뉴얼\제안서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39" y="153902"/>
            <a:ext cx="682810" cy="6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9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이등변 삼각형 108"/>
          <p:cNvSpPr/>
          <p:nvPr/>
        </p:nvSpPr>
        <p:spPr>
          <a:xfrm rot="5400000">
            <a:off x="2689168" y="4414297"/>
            <a:ext cx="2155301" cy="451659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323528" y="716567"/>
            <a:ext cx="455577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eoSans" pitchFamily="50" charset="0"/>
                <a:ea typeface="KoPub돋움체 Medium" pitchFamily="18" charset="-127"/>
              </a:rPr>
              <a:t>POINT 05</a:t>
            </a:r>
            <a:r>
              <a:rPr lang="en-US" altLang="ko-KR" sz="16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eoSans" pitchFamily="50" charset="0"/>
                <a:ea typeface="KoPub돋움체 Medium" pitchFamily="18" charset="-127"/>
              </a:rPr>
              <a:t>. </a:t>
            </a:r>
          </a:p>
          <a:p>
            <a:pPr>
              <a:lnSpc>
                <a:spcPts val="2200"/>
              </a:lnSpc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기존환자 관리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: </a:t>
            </a:r>
            <a:r>
              <a:rPr lang="ko-KR" altLang="en-US" sz="1600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재티켓팅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 향상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,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매출 안정화</a:t>
            </a:r>
          </a:p>
        </p:txBody>
      </p:sp>
      <p:pic>
        <p:nvPicPr>
          <p:cNvPr id="156" name="그림 1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5" y="332656"/>
            <a:ext cx="270869" cy="301206"/>
          </a:xfrm>
          <a:prstGeom prst="rect">
            <a:avLst/>
          </a:prstGeom>
        </p:spPr>
      </p:pic>
      <p:grpSp>
        <p:nvGrpSpPr>
          <p:cNvPr id="160" name="그룹 159"/>
          <p:cNvGrpSpPr/>
          <p:nvPr/>
        </p:nvGrpSpPr>
        <p:grpSpPr>
          <a:xfrm>
            <a:off x="454305" y="1448922"/>
            <a:ext cx="2394266" cy="261610"/>
            <a:chOff x="4355976" y="692696"/>
            <a:chExt cx="2394266" cy="261610"/>
          </a:xfrm>
        </p:grpSpPr>
        <p:sp>
          <p:nvSpPr>
            <p:cNvPr id="161" name="직사각형 160"/>
            <p:cNvSpPr/>
            <p:nvPr/>
          </p:nvSpPr>
          <p:spPr>
            <a:xfrm>
              <a:off x="4355976" y="751493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499992" y="692696"/>
              <a:ext cx="2250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1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소개환자 관리</a:t>
              </a:r>
            </a:p>
          </p:txBody>
        </p:sp>
        <p:pic>
          <p:nvPicPr>
            <p:cNvPr id="165" name="그림 1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763581"/>
              <a:ext cx="157335" cy="119841"/>
            </a:xfrm>
            <a:prstGeom prst="rect">
              <a:avLst/>
            </a:prstGeom>
          </p:spPr>
        </p:pic>
      </p:grpSp>
      <p:grpSp>
        <p:nvGrpSpPr>
          <p:cNvPr id="166" name="그룹 165"/>
          <p:cNvGrpSpPr/>
          <p:nvPr/>
        </p:nvGrpSpPr>
        <p:grpSpPr>
          <a:xfrm>
            <a:off x="454305" y="1754885"/>
            <a:ext cx="2754306" cy="261610"/>
            <a:chOff x="4355976" y="951945"/>
            <a:chExt cx="2754306" cy="261610"/>
          </a:xfrm>
        </p:grpSpPr>
        <p:sp>
          <p:nvSpPr>
            <p:cNvPr id="183" name="직사각형 182"/>
            <p:cNvSpPr/>
            <p:nvPr/>
          </p:nvSpPr>
          <p:spPr>
            <a:xfrm>
              <a:off x="4355976" y="1010742"/>
              <a:ext cx="144016" cy="144016"/>
            </a:xfrm>
            <a:prstGeom prst="rect">
              <a:avLst/>
            </a:prstGeom>
            <a:noFill/>
            <a:ln w="3175">
              <a:solidFill>
                <a:srgbClr val="181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4499992" y="951945"/>
              <a:ext cx="26102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9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관심항목기준 가망고객 조회</a:t>
              </a:r>
            </a:p>
          </p:txBody>
        </p:sp>
        <p:pic>
          <p:nvPicPr>
            <p:cNvPr id="185" name="그림 1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025" y="1022830"/>
              <a:ext cx="157335" cy="119841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4299571" y="1292718"/>
            <a:ext cx="4644925" cy="826927"/>
            <a:chOff x="4223764" y="1292718"/>
            <a:chExt cx="4644925" cy="826927"/>
          </a:xfrm>
        </p:grpSpPr>
        <p:cxnSp>
          <p:nvCxnSpPr>
            <p:cNvPr id="162" name="직선 연결선 161"/>
            <p:cNvCxnSpPr/>
            <p:nvPr/>
          </p:nvCxnSpPr>
          <p:spPr>
            <a:xfrm>
              <a:off x="4223764" y="1569975"/>
              <a:ext cx="464492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타원 180"/>
            <p:cNvSpPr/>
            <p:nvPr/>
          </p:nvSpPr>
          <p:spPr>
            <a:xfrm>
              <a:off x="4757886" y="1526208"/>
              <a:ext cx="95236" cy="952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457892" y="1292718"/>
              <a:ext cx="6952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kern="1500" spc="-8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전화문의</a:t>
              </a:r>
              <a:endParaRPr lang="en-US" altLang="ko-KR" sz="800" kern="15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164" name="그룹 163"/>
            <p:cNvGrpSpPr/>
            <p:nvPr/>
          </p:nvGrpSpPr>
          <p:grpSpPr>
            <a:xfrm>
              <a:off x="5260433" y="1292718"/>
              <a:ext cx="523799" cy="328726"/>
              <a:chOff x="4371833" y="1556792"/>
              <a:chExt cx="523799" cy="328726"/>
            </a:xfrm>
          </p:grpSpPr>
          <p:sp>
            <p:nvSpPr>
              <p:cNvPr id="179" name="타원 178"/>
              <p:cNvSpPr/>
              <p:nvPr/>
            </p:nvSpPr>
            <p:spPr>
              <a:xfrm>
                <a:off x="4586114" y="1790282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4371833" y="1556792"/>
                <a:ext cx="5237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예약</a:t>
                </a:r>
                <a:endParaRPr lang="en-US" altLang="ko-KR" sz="800" kern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sp>
          <p:nvSpPr>
            <p:cNvPr id="177" name="타원 176"/>
            <p:cNvSpPr/>
            <p:nvPr/>
          </p:nvSpPr>
          <p:spPr>
            <a:xfrm>
              <a:off x="6105831" y="1526208"/>
              <a:ext cx="95236" cy="952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891550" y="1292718"/>
              <a:ext cx="5237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kern="1500" spc="-9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방문상담</a:t>
              </a:r>
              <a:endParaRPr lang="en-US" altLang="ko-KR" sz="800" kern="15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175" name="타원 174"/>
            <p:cNvSpPr/>
            <p:nvPr/>
          </p:nvSpPr>
          <p:spPr>
            <a:xfrm>
              <a:off x="6736948" y="1526208"/>
              <a:ext cx="95236" cy="952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522667" y="1292718"/>
              <a:ext cx="5237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kern="1500" spc="-11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진료</a:t>
              </a:r>
              <a:endParaRPr lang="en-US" altLang="ko-KR" sz="800" kern="15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173" name="타원 172"/>
            <p:cNvSpPr/>
            <p:nvPr/>
          </p:nvSpPr>
          <p:spPr>
            <a:xfrm>
              <a:off x="7463301" y="1526208"/>
              <a:ext cx="95236" cy="95236"/>
            </a:xfrm>
            <a:prstGeom prst="ellipse">
              <a:avLst/>
            </a:prstGeom>
            <a:solidFill>
              <a:srgbClr val="1D2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153784" y="1292718"/>
              <a:ext cx="7142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Bold" pitchFamily="18" charset="-127"/>
                  <a:ea typeface="KoPub돋움체 Bold" pitchFamily="18" charset="-127"/>
                </a:rPr>
                <a:t>기존환자관리</a:t>
              </a:r>
              <a:endParaRPr lang="en-US" altLang="ko-KR" sz="8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  <p:cxnSp>
          <p:nvCxnSpPr>
            <p:cNvPr id="69" name="직선 연결선 68"/>
            <p:cNvCxnSpPr/>
            <p:nvPr/>
          </p:nvCxnSpPr>
          <p:spPr>
            <a:xfrm>
              <a:off x="7933140" y="1572888"/>
              <a:ext cx="0" cy="227068"/>
            </a:xfrm>
            <a:prstGeom prst="line">
              <a:avLst/>
            </a:prstGeom>
            <a:ln w="6350">
              <a:solidFill>
                <a:srgbClr val="1D2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7805634" y="1781091"/>
              <a:ext cx="1063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kern="1500" spc="-6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D2479"/>
                  </a:solidFill>
                  <a:latin typeface="KoPub돋움체 Medium" pitchFamily="18" charset="-127"/>
                  <a:ea typeface="KoPub돋움체 Medium" pitchFamily="18" charset="-127"/>
                </a:rPr>
                <a:t>추가매출을 위한 소개자 및 기존환자 관리</a:t>
              </a:r>
              <a:endParaRPr lang="en-US" altLang="ko-KR" sz="800" kern="1500" spc="-6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D2479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103" name="그룹 102"/>
            <p:cNvGrpSpPr/>
            <p:nvPr/>
          </p:nvGrpSpPr>
          <p:grpSpPr>
            <a:xfrm>
              <a:off x="7975372" y="1292718"/>
              <a:ext cx="782743" cy="328726"/>
              <a:chOff x="7558583" y="1292718"/>
              <a:chExt cx="782743" cy="328726"/>
            </a:xfrm>
          </p:grpSpPr>
          <p:sp>
            <p:nvSpPr>
              <p:cNvPr id="105" name="타원 104"/>
              <p:cNvSpPr/>
              <p:nvPr/>
            </p:nvSpPr>
            <p:spPr>
              <a:xfrm>
                <a:off x="7902336" y="1526208"/>
                <a:ext cx="95236" cy="95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7558583" y="1292718"/>
                <a:ext cx="78274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800" kern="1500" spc="-7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경영성과 측정</a:t>
                </a:r>
                <a:endParaRPr lang="en-US" altLang="ko-KR" sz="800" kern="1500" spc="-7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</p:grpSp>
      <p:sp>
        <p:nvSpPr>
          <p:cNvPr id="72" name="TextBox 71"/>
          <p:cNvSpPr txBox="1"/>
          <p:nvPr/>
        </p:nvSpPr>
        <p:spPr>
          <a:xfrm>
            <a:off x="2800016" y="4286183"/>
            <a:ext cx="1933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AlegaPro-Bold" pitchFamily="34" charset="0"/>
                <a:ea typeface="KoPub돋움체 Medium" pitchFamily="18" charset="-127"/>
              </a:rPr>
              <a:t>Change</a:t>
            </a:r>
            <a:endParaRPr lang="ko-KR" altLang="en-US" sz="4000" i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AlegaPro-Bold" pitchFamily="34" charset="0"/>
              <a:ea typeface="KoPub돋움체 Medium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14761" y="5213720"/>
            <a:ext cx="1831279" cy="1169802"/>
            <a:chOff x="511461" y="4941168"/>
            <a:chExt cx="1831279" cy="1169802"/>
          </a:xfrm>
        </p:grpSpPr>
        <p:sp>
          <p:nvSpPr>
            <p:cNvPr id="74" name="TextBox 73"/>
            <p:cNvSpPr txBox="1"/>
            <p:nvPr/>
          </p:nvSpPr>
          <p:spPr>
            <a:xfrm>
              <a:off x="610340" y="5633916"/>
              <a:ext cx="17324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일반 환자와 </a:t>
              </a:r>
              <a:r>
                <a:rPr lang="en-US" altLang="ko-KR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VIP </a:t>
              </a: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환자 구분 없는</a:t>
              </a:r>
              <a:endParaRPr lang="en-US" altLang="ko-KR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>
                <a:lnSpc>
                  <a:spcPts val="1500"/>
                </a:lnSpc>
              </a:pPr>
              <a:r>
                <a:rPr lang="ko-KR" altLang="en-US" sz="11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동일한 서비스</a:t>
              </a: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511461" y="4941168"/>
              <a:ext cx="1736703" cy="516793"/>
              <a:chOff x="444976" y="4941168"/>
              <a:chExt cx="1736703" cy="516793"/>
            </a:xfrm>
          </p:grpSpPr>
          <p:pic>
            <p:nvPicPr>
              <p:cNvPr id="67" name="그림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044" y="4941168"/>
                <a:ext cx="560635" cy="516793"/>
              </a:xfrm>
              <a:prstGeom prst="rect">
                <a:avLst/>
              </a:prstGeom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44976" y="4965398"/>
                <a:ext cx="800904" cy="426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600"/>
                  </a:lnSpc>
                </a:pPr>
                <a:r>
                  <a:rPr lang="ko-KR" altLang="en-US" sz="2000" kern="1500" spc="-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181D61"/>
                    </a:solidFill>
                    <a:latin typeface="KoPub돋움체 Medium" panose="00000600000000000000" pitchFamily="2" charset="-127"/>
                    <a:ea typeface="KoPub돋움체 Medium" panose="00000600000000000000" pitchFamily="2" charset="-127"/>
                  </a:rPr>
                  <a:t>환자</a:t>
                </a:r>
                <a:r>
                  <a:rPr lang="en-US" altLang="ko-KR" sz="2000" kern="1500" spc="-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181D61"/>
                    </a:solidFill>
                    <a:latin typeface="KoPub돋움체 Medium" panose="00000600000000000000" pitchFamily="2" charset="-127"/>
                    <a:ea typeface="KoPub돋움체 Medium" panose="00000600000000000000" pitchFamily="2" charset="-127"/>
                  </a:rPr>
                  <a:t>!</a:t>
                </a:r>
                <a:endParaRPr lang="ko-KR" altLang="en-US" sz="20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81D6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  <p:cxnSp>
            <p:nvCxnSpPr>
              <p:cNvPr id="76" name="직선 화살표 연결선 75"/>
              <p:cNvCxnSpPr/>
              <p:nvPr/>
            </p:nvCxnSpPr>
            <p:spPr>
              <a:xfrm>
                <a:off x="1223007" y="5205450"/>
                <a:ext cx="288032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직선 연결선 76"/>
            <p:cNvCxnSpPr/>
            <p:nvPr/>
          </p:nvCxnSpPr>
          <p:spPr>
            <a:xfrm>
              <a:off x="773710" y="5589240"/>
              <a:ext cx="140566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564200" y="3744034"/>
            <a:ext cx="173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모든 고객에게 똑같은</a:t>
            </a:r>
            <a:endParaRPr lang="en-US" altLang="ko-KR" sz="11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 algn="ctr">
              <a:lnSpc>
                <a:spcPts val="1500"/>
              </a:lnSpc>
            </a:pPr>
            <a:r>
              <a:rPr lang="ko-KR" altLang="en-US" sz="11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문자</a:t>
            </a:r>
          </a:p>
        </p:txBody>
      </p:sp>
      <p:cxnSp>
        <p:nvCxnSpPr>
          <p:cNvPr id="71" name="직선 연결선 70"/>
          <p:cNvCxnSpPr/>
          <p:nvPr/>
        </p:nvCxnSpPr>
        <p:spPr>
          <a:xfrm>
            <a:off x="727570" y="3699359"/>
            <a:ext cx="14056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7407" y="2839220"/>
            <a:ext cx="100886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ko-KR" altLang="en-US" sz="20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쌍커풀</a:t>
            </a:r>
            <a:endParaRPr lang="en-US" altLang="ko-KR" sz="20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algn="ctr">
              <a:lnSpc>
                <a:spcPts val="2600"/>
              </a:lnSpc>
            </a:pPr>
            <a:r>
              <a:rPr lang="ko-KR" altLang="en-US" sz="20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할인</a:t>
            </a:r>
            <a:r>
              <a:rPr lang="en-US" altLang="ko-KR" sz="20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!</a:t>
            </a:r>
            <a:endParaRPr lang="ko-KR" altLang="en-US" sz="2000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cxnSp>
        <p:nvCxnSpPr>
          <p:cNvPr id="66" name="직선 화살표 연결선 65"/>
          <p:cNvCxnSpPr/>
          <p:nvPr/>
        </p:nvCxnSpPr>
        <p:spPr>
          <a:xfrm>
            <a:off x="1243352" y="3256589"/>
            <a:ext cx="28803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594576" y="2644425"/>
            <a:ext cx="800904" cy="468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altLang="ko-KR" sz="2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나눔손글씨 펜" pitchFamily="66" charset="-127"/>
                <a:ea typeface="나눔손글씨 펜" pitchFamily="66" charset="-127"/>
              </a:rPr>
              <a:t>??!</a:t>
            </a:r>
            <a:endParaRPr lang="ko-KR" altLang="en-US" sz="2400" i="1" kern="1500" spc="-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29" y="2981270"/>
            <a:ext cx="584264" cy="584848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3030347" y="3275973"/>
            <a:ext cx="1472945" cy="313567"/>
            <a:chOff x="3101565" y="3030934"/>
            <a:chExt cx="1472945" cy="313567"/>
          </a:xfrm>
        </p:grpSpPr>
        <p:sp>
          <p:nvSpPr>
            <p:cNvPr id="154" name="직사각형 153"/>
            <p:cNvSpPr/>
            <p:nvPr/>
          </p:nvSpPr>
          <p:spPr>
            <a:xfrm>
              <a:off x="3144960" y="3030934"/>
              <a:ext cx="1386154" cy="311190"/>
            </a:xfrm>
            <a:prstGeom prst="rect">
              <a:avLst/>
            </a:prstGeom>
            <a:solidFill>
              <a:srgbClr val="181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101565" y="3036724"/>
              <a:ext cx="14729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kern="15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관심항목기준 관리</a:t>
              </a:r>
              <a:endParaRPr lang="en-US" altLang="ko-KR" sz="1400" kern="15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958339" y="5663369"/>
            <a:ext cx="1616961" cy="318209"/>
            <a:chOff x="3029557" y="5690588"/>
            <a:chExt cx="1616961" cy="318209"/>
          </a:xfrm>
        </p:grpSpPr>
        <p:sp>
          <p:nvSpPr>
            <p:cNvPr id="157" name="직사각형 156"/>
            <p:cNvSpPr/>
            <p:nvPr/>
          </p:nvSpPr>
          <p:spPr>
            <a:xfrm>
              <a:off x="3144960" y="5690588"/>
              <a:ext cx="1386154" cy="311190"/>
            </a:xfrm>
            <a:prstGeom prst="rect">
              <a:avLst/>
            </a:prstGeom>
            <a:solidFill>
              <a:srgbClr val="181D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029557" y="5701020"/>
              <a:ext cx="1616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kern="15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소개자 관리</a:t>
              </a:r>
              <a:endParaRPr lang="en-US" altLang="ko-KR" sz="1400" kern="15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</p:grpSp>
      <p:cxnSp>
        <p:nvCxnSpPr>
          <p:cNvPr id="141" name="직선 연결선 140"/>
          <p:cNvCxnSpPr/>
          <p:nvPr/>
        </p:nvCxnSpPr>
        <p:spPr>
          <a:xfrm>
            <a:off x="5289975" y="4192643"/>
            <a:ext cx="331447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/>
          <p:nvPr/>
        </p:nvCxnSpPr>
        <p:spPr>
          <a:xfrm>
            <a:off x="6426838" y="2968443"/>
            <a:ext cx="648072" cy="0"/>
          </a:xfrm>
          <a:prstGeom prst="straightConnector1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084168" y="2672870"/>
            <a:ext cx="128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kern="15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썸머시즌</a:t>
            </a:r>
            <a:endParaRPr lang="ko-KR" altLang="en-US" sz="1200" kern="15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81" name="그림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68" y="2813826"/>
            <a:ext cx="276102" cy="30923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7380444" y="2826097"/>
            <a:ext cx="129601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900" kern="15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비키니</a:t>
            </a:r>
            <a:r>
              <a:rPr lang="en-US" altLang="ko-KR" sz="900" kern="15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,</a:t>
            </a:r>
            <a:r>
              <a:rPr lang="ko-KR" altLang="en-US" sz="900" kern="15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제모</a:t>
            </a:r>
            <a:r>
              <a:rPr lang="en-US" altLang="ko-KR" sz="900" kern="15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, </a:t>
            </a:r>
            <a:r>
              <a:rPr lang="ko-KR" altLang="en-US" sz="900" kern="15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비만 관심그룹</a:t>
            </a:r>
          </a:p>
        </p:txBody>
      </p:sp>
      <p:cxnSp>
        <p:nvCxnSpPr>
          <p:cNvPr id="83" name="직선 화살표 연결선 82"/>
          <p:cNvCxnSpPr/>
          <p:nvPr/>
        </p:nvCxnSpPr>
        <p:spPr>
          <a:xfrm>
            <a:off x="6426838" y="3435315"/>
            <a:ext cx="648072" cy="0"/>
          </a:xfrm>
          <a:prstGeom prst="straightConnector1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084168" y="3140395"/>
            <a:ext cx="128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kern="15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수능시즌</a:t>
            </a: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68" y="3280698"/>
            <a:ext cx="276102" cy="30923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7380444" y="3292969"/>
            <a:ext cx="129601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900" kern="1500" spc="-8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눈성형</a:t>
            </a:r>
            <a:r>
              <a:rPr lang="en-US" altLang="ko-KR" sz="900" kern="15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, </a:t>
            </a:r>
            <a:r>
              <a:rPr lang="ko-KR" altLang="en-US" sz="900" kern="1500" spc="-8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코성형</a:t>
            </a:r>
            <a:r>
              <a:rPr lang="ko-KR" altLang="en-US" sz="900" kern="15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관심그룹</a:t>
            </a:r>
          </a:p>
        </p:txBody>
      </p:sp>
      <p:cxnSp>
        <p:nvCxnSpPr>
          <p:cNvPr id="87" name="직선 화살표 연결선 86"/>
          <p:cNvCxnSpPr/>
          <p:nvPr/>
        </p:nvCxnSpPr>
        <p:spPr>
          <a:xfrm>
            <a:off x="6426838" y="3941627"/>
            <a:ext cx="648072" cy="0"/>
          </a:xfrm>
          <a:prstGeom prst="straightConnector1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084168" y="3644451"/>
            <a:ext cx="128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kern="15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가정의달시즌</a:t>
            </a:r>
            <a:endParaRPr lang="ko-KR" altLang="en-US" sz="1200" kern="15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68" y="3787010"/>
            <a:ext cx="276102" cy="309234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7380444" y="3799281"/>
            <a:ext cx="129601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900" kern="1500" spc="-1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리프팅</a:t>
            </a:r>
            <a:r>
              <a:rPr lang="en-US" altLang="ko-KR" sz="9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, </a:t>
            </a:r>
            <a:r>
              <a:rPr lang="ko-KR" altLang="en-US" sz="9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동안</a:t>
            </a:r>
            <a:r>
              <a:rPr lang="en-US" altLang="ko-KR" sz="9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, </a:t>
            </a:r>
            <a:r>
              <a:rPr lang="ko-KR" altLang="en-US" sz="9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모공 관심그룹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49" y="2917003"/>
            <a:ext cx="1027021" cy="100648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5217849" y="5119602"/>
            <a:ext cx="1729155" cy="30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105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매출과 파생되는</a:t>
            </a:r>
            <a:r>
              <a:rPr lang="en-US" altLang="ko-KR" sz="105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 VIP </a:t>
            </a:r>
            <a:r>
              <a:rPr lang="ko-KR" altLang="en-US" sz="105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집중관리</a:t>
            </a:r>
          </a:p>
        </p:txBody>
      </p:sp>
      <p:cxnSp>
        <p:nvCxnSpPr>
          <p:cNvPr id="93" name="직선 화살표 연결선 92"/>
          <p:cNvCxnSpPr/>
          <p:nvPr/>
        </p:nvCxnSpPr>
        <p:spPr>
          <a:xfrm>
            <a:off x="6525040" y="5545266"/>
            <a:ext cx="648072" cy="0"/>
          </a:xfrm>
          <a:prstGeom prst="straightConnector1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/>
          <p:cNvCxnSpPr/>
          <p:nvPr/>
        </p:nvCxnSpPr>
        <p:spPr>
          <a:xfrm>
            <a:off x="6525040" y="5905740"/>
            <a:ext cx="648072" cy="0"/>
          </a:xfrm>
          <a:prstGeom prst="straightConnector1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/>
          <p:cNvCxnSpPr/>
          <p:nvPr/>
        </p:nvCxnSpPr>
        <p:spPr>
          <a:xfrm>
            <a:off x="6525040" y="6266213"/>
            <a:ext cx="648072" cy="0"/>
          </a:xfrm>
          <a:prstGeom prst="straightConnector1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그림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55" y="5392559"/>
            <a:ext cx="276102" cy="309234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7438838" y="5401381"/>
            <a:ext cx="855436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eoSans" pitchFamily="50" charset="0"/>
                <a:ea typeface="KoPub돋움체 Medium" pitchFamily="18" charset="-127"/>
              </a:rPr>
              <a:t>VIP</a:t>
            </a:r>
            <a:endParaRPr lang="ko-KR" altLang="en-US" sz="1100" b="1" i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55" y="5753033"/>
            <a:ext cx="276102" cy="30923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7438838" y="5761855"/>
            <a:ext cx="855436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우수</a:t>
            </a: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55" y="6107282"/>
            <a:ext cx="276102" cy="309234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7438838" y="6116104"/>
            <a:ext cx="855436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신규</a:t>
            </a:r>
          </a:p>
        </p:txBody>
      </p:sp>
      <p:cxnSp>
        <p:nvCxnSpPr>
          <p:cNvPr id="102" name="직선 연결선 101"/>
          <p:cNvCxnSpPr/>
          <p:nvPr/>
        </p:nvCxnSpPr>
        <p:spPr>
          <a:xfrm>
            <a:off x="7840371" y="5411880"/>
            <a:ext cx="10542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>
            <a:off x="7840371" y="5411880"/>
            <a:ext cx="0" cy="26161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그림 105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41" y="5334572"/>
            <a:ext cx="138051" cy="154617"/>
          </a:xfrm>
          <a:prstGeom prst="rect">
            <a:avLst/>
          </a:prstGeom>
        </p:spPr>
      </p:pic>
      <p:cxnSp>
        <p:nvCxnSpPr>
          <p:cNvPr id="134" name="직선 연결선 133"/>
          <p:cNvCxnSpPr/>
          <p:nvPr/>
        </p:nvCxnSpPr>
        <p:spPr>
          <a:xfrm>
            <a:off x="8096748" y="5411880"/>
            <a:ext cx="9584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그림 135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48" y="5334572"/>
            <a:ext cx="138051" cy="154617"/>
          </a:xfrm>
          <a:prstGeom prst="rect">
            <a:avLst/>
          </a:prstGeom>
        </p:spPr>
      </p:pic>
      <p:cxnSp>
        <p:nvCxnSpPr>
          <p:cNvPr id="137" name="직선 연결선 136"/>
          <p:cNvCxnSpPr/>
          <p:nvPr/>
        </p:nvCxnSpPr>
        <p:spPr>
          <a:xfrm>
            <a:off x="7840370" y="5676070"/>
            <a:ext cx="10542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그림 13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40" y="5598762"/>
            <a:ext cx="138051" cy="154617"/>
          </a:xfrm>
          <a:prstGeom prst="rect">
            <a:avLst/>
          </a:prstGeom>
        </p:spPr>
      </p:pic>
      <p:cxnSp>
        <p:nvCxnSpPr>
          <p:cNvPr id="139" name="직선 연결선 138"/>
          <p:cNvCxnSpPr/>
          <p:nvPr/>
        </p:nvCxnSpPr>
        <p:spPr>
          <a:xfrm>
            <a:off x="8096748" y="5676070"/>
            <a:ext cx="9584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그림 139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47" y="5598762"/>
            <a:ext cx="138051" cy="15461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10" y="5522290"/>
            <a:ext cx="733807" cy="824018"/>
          </a:xfrm>
          <a:prstGeom prst="rect">
            <a:avLst/>
          </a:prstGeom>
        </p:spPr>
      </p:pic>
      <p:pic>
        <p:nvPicPr>
          <p:cNvPr id="112" name="그림 1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04" y="5566697"/>
            <a:ext cx="513510" cy="503240"/>
          </a:xfrm>
          <a:prstGeom prst="rect">
            <a:avLst/>
          </a:prstGeom>
        </p:spPr>
      </p:pic>
      <p:cxnSp>
        <p:nvCxnSpPr>
          <p:cNvPr id="116" name="직선 연결선 115"/>
          <p:cNvCxnSpPr/>
          <p:nvPr/>
        </p:nvCxnSpPr>
        <p:spPr>
          <a:xfrm>
            <a:off x="5298799" y="6525344"/>
            <a:ext cx="331447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11837" y="360148"/>
            <a:ext cx="1295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AlegaPro-Bold" pitchFamily="34" charset="0"/>
              </a:rPr>
              <a:t>How  to use Smart CRM</a:t>
            </a:r>
            <a:endParaRPr lang="ko-KR" altLang="en-US" sz="1000" b="1" spc="-7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AlegaPro-Bold" pitchFamily="34" charset="0"/>
            </a:endParaRPr>
          </a:p>
        </p:txBody>
      </p:sp>
      <p:pic>
        <p:nvPicPr>
          <p:cNvPr id="110" name="Picture 2" descr="D:\메뉴얼\제안서\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39" y="153902"/>
            <a:ext cx="682810" cy="6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8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5" y="332656"/>
            <a:ext cx="270869" cy="301206"/>
          </a:xfrm>
          <a:prstGeom prst="rect">
            <a:avLst/>
          </a:prstGeom>
        </p:spPr>
      </p:pic>
      <p:sp>
        <p:nvSpPr>
          <p:cNvPr id="21" name="순서도: 자기 디스크 20"/>
          <p:cNvSpPr/>
          <p:nvPr/>
        </p:nvSpPr>
        <p:spPr>
          <a:xfrm>
            <a:off x="1164134" y="2700708"/>
            <a:ext cx="788875" cy="273072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1535019" y="2560245"/>
            <a:ext cx="4104456" cy="553998"/>
            <a:chOff x="1448788" y="1972157"/>
            <a:chExt cx="4104456" cy="553998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1448788" y="2300452"/>
              <a:ext cx="136658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393004" y="1972157"/>
              <a:ext cx="2160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4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수입대비 </a:t>
              </a:r>
              <a:r>
                <a:rPr lang="ko-KR" altLang="en-US" sz="14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지출율</a:t>
              </a:r>
              <a:endParaRPr lang="en-US" altLang="ko-KR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  <a:p>
              <a:pPr>
                <a:lnSpc>
                  <a:spcPts val="1800"/>
                </a:lnSpc>
              </a:pPr>
              <a:r>
                <a:rPr lang="ko-KR" altLang="en-US" sz="12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수납과 지출관리를 측정</a:t>
              </a:r>
            </a:p>
          </p:txBody>
        </p:sp>
        <p:sp>
          <p:nvSpPr>
            <p:cNvPr id="25" name="타원 24"/>
            <p:cNvSpPr/>
            <p:nvPr/>
          </p:nvSpPr>
          <p:spPr>
            <a:xfrm>
              <a:off x="2818900" y="2084428"/>
              <a:ext cx="432048" cy="43204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116" y="2162978"/>
              <a:ext cx="261615" cy="274948"/>
            </a:xfrm>
            <a:prstGeom prst="rect">
              <a:avLst/>
            </a:prstGeom>
          </p:spPr>
        </p:pic>
      </p:grpSp>
      <p:sp>
        <p:nvSpPr>
          <p:cNvPr id="27" name="순서도: 자기 디스크 26"/>
          <p:cNvSpPr/>
          <p:nvPr/>
        </p:nvSpPr>
        <p:spPr>
          <a:xfrm>
            <a:off x="622467" y="5373216"/>
            <a:ext cx="1872208" cy="648072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1558571" y="5420253"/>
            <a:ext cx="4104456" cy="553998"/>
            <a:chOff x="1472340" y="4905926"/>
            <a:chExt cx="4104456" cy="553998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0434" y="5124243"/>
              <a:ext cx="262476" cy="219955"/>
            </a:xfrm>
            <a:prstGeom prst="rect">
              <a:avLst/>
            </a:prstGeom>
          </p:spPr>
        </p:pic>
        <p:cxnSp>
          <p:nvCxnSpPr>
            <p:cNvPr id="30" name="직선 연결선 29"/>
            <p:cNvCxnSpPr/>
            <p:nvPr/>
          </p:nvCxnSpPr>
          <p:spPr>
            <a:xfrm>
              <a:off x="1472340" y="5234221"/>
              <a:ext cx="136658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416556" y="4905926"/>
              <a:ext cx="2160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4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예약관리</a:t>
              </a:r>
              <a:endParaRPr lang="en-US" altLang="ko-KR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  <a:p>
              <a:pPr>
                <a:lnSpc>
                  <a:spcPts val="1800"/>
                </a:lnSpc>
              </a:pPr>
              <a:r>
                <a:rPr lang="ko-KR" altLang="en-US" sz="12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신규환자</a:t>
              </a:r>
              <a:r>
                <a:rPr lang="en-US" altLang="ko-KR" sz="12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, </a:t>
              </a:r>
              <a:r>
                <a:rPr lang="ko-KR" altLang="en-US" sz="12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기존환자</a:t>
              </a:r>
            </a:p>
          </p:txBody>
        </p:sp>
        <p:sp>
          <p:nvSpPr>
            <p:cNvPr id="32" name="타원 31"/>
            <p:cNvSpPr/>
            <p:nvPr/>
          </p:nvSpPr>
          <p:spPr>
            <a:xfrm>
              <a:off x="2842452" y="5018197"/>
              <a:ext cx="432048" cy="43204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순서도: 자기 디스크 32"/>
          <p:cNvSpPr/>
          <p:nvPr/>
        </p:nvSpPr>
        <p:spPr>
          <a:xfrm>
            <a:off x="800276" y="4450071"/>
            <a:ext cx="1516591" cy="524974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1558571" y="4435559"/>
            <a:ext cx="4104456" cy="553998"/>
            <a:chOff x="1472340" y="3928003"/>
            <a:chExt cx="4104456" cy="553998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1472340" y="4256298"/>
              <a:ext cx="136658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416556" y="3928003"/>
              <a:ext cx="2160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4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예약대비 </a:t>
              </a:r>
              <a:r>
                <a:rPr lang="ko-KR" altLang="en-US" sz="14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방문율</a:t>
              </a:r>
              <a:endParaRPr lang="en-US" altLang="ko-KR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  <a:p>
              <a:pPr>
                <a:lnSpc>
                  <a:spcPts val="1800"/>
                </a:lnSpc>
              </a:pPr>
              <a:r>
                <a:rPr lang="ko-KR" altLang="en-US" sz="12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내원</a:t>
              </a:r>
              <a:r>
                <a:rPr lang="ko-KR" altLang="en-US" sz="12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ko-KR" altLang="en-US" sz="12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경로별</a:t>
              </a:r>
              <a:r>
                <a:rPr lang="ko-KR" altLang="en-US" sz="12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매출 측정</a:t>
              </a:r>
            </a:p>
          </p:txBody>
        </p:sp>
        <p:sp>
          <p:nvSpPr>
            <p:cNvPr id="37" name="타원 36"/>
            <p:cNvSpPr/>
            <p:nvPr/>
          </p:nvSpPr>
          <p:spPr>
            <a:xfrm>
              <a:off x="2842452" y="4040274"/>
              <a:ext cx="432048" cy="43204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000" y="4138443"/>
              <a:ext cx="225344" cy="235709"/>
            </a:xfrm>
            <a:prstGeom prst="rect">
              <a:avLst/>
            </a:prstGeom>
          </p:spPr>
        </p:pic>
      </p:grpSp>
      <p:sp>
        <p:nvSpPr>
          <p:cNvPr id="39" name="순서도: 자기 디스크 38"/>
          <p:cNvSpPr/>
          <p:nvPr/>
        </p:nvSpPr>
        <p:spPr>
          <a:xfrm>
            <a:off x="1028318" y="3591352"/>
            <a:ext cx="1060506" cy="367098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1535019" y="3497902"/>
            <a:ext cx="4104456" cy="553998"/>
            <a:chOff x="1448788" y="2950080"/>
            <a:chExt cx="4104456" cy="553998"/>
          </a:xfrm>
        </p:grpSpPr>
        <p:cxnSp>
          <p:nvCxnSpPr>
            <p:cNvPr id="41" name="직선 연결선 40"/>
            <p:cNvCxnSpPr/>
            <p:nvPr/>
          </p:nvCxnSpPr>
          <p:spPr>
            <a:xfrm>
              <a:off x="1448788" y="3278375"/>
              <a:ext cx="136658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393004" y="2950080"/>
              <a:ext cx="2160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4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방문대비 </a:t>
              </a:r>
              <a:r>
                <a:rPr lang="ko-KR" altLang="en-US" sz="14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티켓팅율</a:t>
              </a:r>
              <a:endParaRPr lang="en-US" altLang="ko-KR" sz="1400" kern="15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  <a:p>
              <a:pPr>
                <a:lnSpc>
                  <a:spcPts val="1800"/>
                </a:lnSpc>
              </a:pPr>
              <a:r>
                <a:rPr lang="ko-KR" altLang="en-US" sz="12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상담자</a:t>
              </a:r>
              <a:r>
                <a:rPr lang="en-US" altLang="ko-KR" sz="12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, </a:t>
              </a:r>
              <a:r>
                <a:rPr lang="ko-KR" altLang="en-US" sz="1200" kern="1500" spc="-1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원장별</a:t>
              </a:r>
              <a:r>
                <a:rPr lang="ko-KR" altLang="en-US" sz="1200" kern="1500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성과측정</a:t>
              </a:r>
            </a:p>
          </p:txBody>
        </p:sp>
        <p:sp>
          <p:nvSpPr>
            <p:cNvPr id="43" name="타원 42"/>
            <p:cNvSpPr/>
            <p:nvPr/>
          </p:nvSpPr>
          <p:spPr>
            <a:xfrm>
              <a:off x="2818900" y="3062351"/>
              <a:ext cx="432048" cy="43204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832" y="3149004"/>
              <a:ext cx="245659" cy="251831"/>
            </a:xfrm>
            <a:prstGeom prst="rect">
              <a:avLst/>
            </a:prstGeom>
          </p:spPr>
        </p:pic>
      </p:grpSp>
      <p:sp>
        <p:nvSpPr>
          <p:cNvPr id="45" name="이등변 삼각형 44"/>
          <p:cNvSpPr/>
          <p:nvPr/>
        </p:nvSpPr>
        <p:spPr>
          <a:xfrm rot="5400000">
            <a:off x="4332312" y="4109861"/>
            <a:ext cx="2155301" cy="216024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6147385" y="2637189"/>
            <a:ext cx="2148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kern="1500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2"/>
                </a:solidFill>
                <a:latin typeface="KoPub돋움체 Bold" pitchFamily="18" charset="-127"/>
                <a:ea typeface="KoPub돋움체 Bold" pitchFamily="18" charset="-127"/>
              </a:rPr>
              <a:t>안정적</a:t>
            </a:r>
            <a:r>
              <a:rPr lang="en-US" altLang="ko-KR" sz="2000" kern="1500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2"/>
                </a:solidFill>
                <a:latin typeface="KoPub돋움체 Bold" pitchFamily="18" charset="-127"/>
                <a:ea typeface="KoPub돋움체 Bold" pitchFamily="18" charset="-127"/>
              </a:rPr>
              <a:t>, </a:t>
            </a:r>
            <a:r>
              <a:rPr lang="ko-KR" altLang="en-US" sz="2000" kern="1500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2"/>
                </a:solidFill>
                <a:latin typeface="KoPub돋움체 Bold" pitchFamily="18" charset="-127"/>
                <a:ea typeface="KoPub돋움체 Bold" pitchFamily="18" charset="-127"/>
              </a:rPr>
              <a:t>전략적</a:t>
            </a:r>
            <a:r>
              <a:rPr lang="en-US" altLang="ko-KR" sz="2000" kern="1500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2"/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ko-KR" altLang="en-US" sz="2000" kern="1500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2"/>
                </a:solidFill>
                <a:latin typeface="KoPub돋움체 Bold" pitchFamily="18" charset="-127"/>
                <a:ea typeface="KoPub돋움체 Bold" pitchFamily="18" charset="-127"/>
              </a:rPr>
              <a:t>경영</a:t>
            </a:r>
            <a:endParaRPr lang="en-US" altLang="ko-KR" sz="2000" kern="1500" spc="-13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2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5921267" y="3258259"/>
            <a:ext cx="2600266" cy="2600266"/>
          </a:xfrm>
          <a:prstGeom prst="ellipse">
            <a:avLst/>
          </a:prstGeom>
          <a:solidFill>
            <a:srgbClr val="181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56" y="3782577"/>
            <a:ext cx="1489089" cy="155163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11837" y="360148"/>
            <a:ext cx="1295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AlegaPro-Bold" pitchFamily="34" charset="0"/>
              </a:rPr>
              <a:t>How  to use Smart CRM</a:t>
            </a:r>
            <a:endParaRPr lang="ko-KR" altLang="en-US" sz="1000" b="1" spc="-7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AlegaPro-Bold" pitchFamily="34" charset="0"/>
            </a:endParaRPr>
          </a:p>
        </p:txBody>
      </p:sp>
      <p:pic>
        <p:nvPicPr>
          <p:cNvPr id="50" name="Picture 2" descr="D:\메뉴얼\제안서\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39" y="153902"/>
            <a:ext cx="682810" cy="6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직선 연결선 50"/>
          <p:cNvCxnSpPr/>
          <p:nvPr/>
        </p:nvCxnSpPr>
        <p:spPr>
          <a:xfrm>
            <a:off x="4299571" y="1569975"/>
            <a:ext cx="46449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타원 51"/>
          <p:cNvSpPr/>
          <p:nvPr/>
        </p:nvSpPr>
        <p:spPr>
          <a:xfrm>
            <a:off x="4833693" y="1526208"/>
            <a:ext cx="95236" cy="952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4533699" y="1292718"/>
            <a:ext cx="6952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kern="1500" spc="-8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전화문의</a:t>
            </a:r>
            <a:endParaRPr lang="en-US" altLang="ko-KR" sz="800" kern="1500" spc="-8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5336240" y="1292718"/>
            <a:ext cx="523799" cy="328726"/>
            <a:chOff x="4371833" y="1556792"/>
            <a:chExt cx="523799" cy="328726"/>
          </a:xfrm>
        </p:grpSpPr>
        <p:sp>
          <p:nvSpPr>
            <p:cNvPr id="55" name="타원 54"/>
            <p:cNvSpPr/>
            <p:nvPr/>
          </p:nvSpPr>
          <p:spPr>
            <a:xfrm>
              <a:off x="4586114" y="1790282"/>
              <a:ext cx="95236" cy="952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71833" y="1556792"/>
              <a:ext cx="5237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kern="15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예약</a:t>
              </a:r>
              <a:endParaRPr lang="en-US" altLang="ko-KR" sz="800" kern="15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</p:grpSp>
      <p:sp>
        <p:nvSpPr>
          <p:cNvPr id="57" name="타원 56"/>
          <p:cNvSpPr/>
          <p:nvPr/>
        </p:nvSpPr>
        <p:spPr>
          <a:xfrm>
            <a:off x="6181638" y="1526208"/>
            <a:ext cx="95236" cy="952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67357" y="1292718"/>
            <a:ext cx="523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kern="1500" spc="-9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방문상담</a:t>
            </a:r>
            <a:endParaRPr lang="en-US" altLang="ko-KR" sz="800" kern="1500" spc="-9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6812755" y="1526208"/>
            <a:ext cx="95236" cy="952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98474" y="1292718"/>
            <a:ext cx="523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kern="1500" spc="-11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진료</a:t>
            </a:r>
            <a:endParaRPr lang="en-US" altLang="ko-KR" sz="800" kern="1500" spc="-11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7539108" y="1526208"/>
            <a:ext cx="95236" cy="9523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FCCDA"/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29591" y="1292718"/>
            <a:ext cx="714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7F7F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기존환자관리</a:t>
            </a:r>
            <a:endParaRPr lang="en-US" altLang="ko-KR" sz="800" kern="1500" spc="-7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7F7F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8394932" y="1526208"/>
            <a:ext cx="95236" cy="95236"/>
          </a:xfrm>
          <a:prstGeom prst="ellipse">
            <a:avLst/>
          </a:prstGeom>
          <a:solidFill>
            <a:srgbClr val="181D6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8051179" y="1292718"/>
            <a:ext cx="7827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kern="1500" spc="-7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2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경영성과 측정</a:t>
            </a:r>
            <a:endParaRPr lang="en-US" altLang="ko-KR" sz="800" kern="1500" spc="-7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2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3528" y="716567"/>
            <a:ext cx="28083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eoSans" pitchFamily="50" charset="0"/>
                <a:ea typeface="KoPub돋움체 Medium" pitchFamily="18" charset="-127"/>
              </a:rPr>
              <a:t>POINT 06</a:t>
            </a:r>
            <a:r>
              <a:rPr lang="en-US" altLang="ko-KR" sz="16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NeoSans" pitchFamily="50" charset="0"/>
                <a:ea typeface="KoPub돋움체 Medium" pitchFamily="18" charset="-127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마케팅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,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Bold" pitchFamily="18" charset="-127"/>
                <a:ea typeface="KoPub돋움체 Bold" pitchFamily="18" charset="-127"/>
              </a:rPr>
              <a:t>경영성과 측정</a:t>
            </a:r>
            <a:endParaRPr lang="en-US" altLang="ko-KR" sz="16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181D61"/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>
              <a:lnSpc>
                <a:spcPts val="2200"/>
              </a:lnSpc>
            </a:pP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: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81D61"/>
                </a:solidFill>
                <a:latin typeface="KoPub돋움체 Medium" pitchFamily="18" charset="-127"/>
                <a:ea typeface="KoPub돋움체 Medium" pitchFamily="18" charset="-127"/>
              </a:rPr>
              <a:t>전략적 경영 운영</a:t>
            </a:r>
          </a:p>
        </p:txBody>
      </p:sp>
    </p:spTree>
    <p:extLst>
      <p:ext uri="{BB962C8B-B14F-4D97-AF65-F5344CB8AC3E}">
        <p14:creationId xmlns:p14="http://schemas.microsoft.com/office/powerpoint/2010/main" val="4124452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960</Words>
  <Application>Microsoft Office PowerPoint</Application>
  <PresentationFormat>화면 슬라이드 쇼(4:3)</PresentationFormat>
  <Paragraphs>284</Paragraphs>
  <Slides>14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AlegaPro-Bold</vt:lpstr>
      <vt:lpstr>KoPub돋움체 Bold</vt:lpstr>
      <vt:lpstr>KoPub돋움체 Light</vt:lpstr>
      <vt:lpstr>KoPub돋움체 Medium</vt:lpstr>
      <vt:lpstr>Neo Sans</vt:lpstr>
      <vt:lpstr>NeoSans</vt:lpstr>
      <vt:lpstr>나눔손글씨 펜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 Bi Park</dc:creator>
  <cp:lastModifiedBy>kwangok80@gmail.com</cp:lastModifiedBy>
  <cp:revision>659</cp:revision>
  <dcterms:created xsi:type="dcterms:W3CDTF">2015-07-13T02:58:50Z</dcterms:created>
  <dcterms:modified xsi:type="dcterms:W3CDTF">2020-03-16T05:44:26Z</dcterms:modified>
</cp:coreProperties>
</file>